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77" r:id="rId3"/>
    <p:sldId id="278" r:id="rId4"/>
    <p:sldId id="279" r:id="rId5"/>
    <p:sldId id="282" r:id="rId6"/>
    <p:sldId id="284" r:id="rId7"/>
    <p:sldId id="285" r:id="rId8"/>
    <p:sldId id="280" r:id="rId9"/>
    <p:sldId id="281" r:id="rId10"/>
    <p:sldId id="276" r:id="rId11"/>
    <p:sldId id="283" r:id="rId12"/>
    <p:sldId id="287" r:id="rId13"/>
    <p:sldId id="286" r:id="rId14"/>
    <p:sldId id="294" r:id="rId15"/>
    <p:sldId id="295" r:id="rId16"/>
    <p:sldId id="296" r:id="rId17"/>
    <p:sldId id="297" r:id="rId18"/>
    <p:sldId id="299" r:id="rId19"/>
    <p:sldId id="288" r:id="rId20"/>
    <p:sldId id="289" r:id="rId21"/>
    <p:sldId id="298" r:id="rId22"/>
    <p:sldId id="292" r:id="rId23"/>
    <p:sldId id="291" r:id="rId24"/>
    <p:sldId id="290" r:id="rId25"/>
    <p:sldId id="293" r:id="rId26"/>
    <p:sldId id="301" r:id="rId27"/>
    <p:sldId id="30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EC329E-2829-4DD5-BCD6-CD3EC160ECE8}" type="datetimeFigureOut">
              <a:rPr lang="en-ZA" smtClean="0"/>
              <a:t>2021/03/09</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D72533-173C-4AF0-B342-6EE4270F826E}" type="slidenum">
              <a:rPr lang="en-ZA" smtClean="0"/>
              <a:t>‹#›</a:t>
            </a:fld>
            <a:endParaRPr lang="en-ZA"/>
          </a:p>
        </p:txBody>
      </p:sp>
    </p:spTree>
    <p:extLst>
      <p:ext uri="{BB962C8B-B14F-4D97-AF65-F5344CB8AC3E}">
        <p14:creationId xmlns:p14="http://schemas.microsoft.com/office/powerpoint/2010/main" val="197978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20EB59BF-A5AD-430A-A7D8-6CA066C6E32B}" type="datetime1">
              <a:rPr lang="en-ZA" smtClean="0"/>
              <a:t>2021/03/09</a:t>
            </a:fld>
            <a:endParaRPr lang="en-ZA"/>
          </a:p>
        </p:txBody>
      </p:sp>
      <p:sp>
        <p:nvSpPr>
          <p:cNvPr id="5" name="Footer Placeholder 4"/>
          <p:cNvSpPr>
            <a:spLocks noGrp="1"/>
          </p:cNvSpPr>
          <p:nvPr>
            <p:ph type="ftr" sz="quarter" idx="11"/>
          </p:nvPr>
        </p:nvSpPr>
        <p:spPr/>
        <p:txBody>
          <a:bodyPr/>
          <a:lstStyle/>
          <a:p>
            <a:r>
              <a:rPr lang="en-ZA"/>
              <a:t>#IYPH2020 #PlantHealth</a:t>
            </a:r>
          </a:p>
        </p:txBody>
      </p:sp>
      <p:sp>
        <p:nvSpPr>
          <p:cNvPr id="6" name="Slide Number Placeholder 5"/>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3784615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7912476-F0B0-4BF6-A1C7-B5B232BADD46}" type="datetime1">
              <a:rPr lang="en-ZA" smtClean="0"/>
              <a:t>2021/03/09</a:t>
            </a:fld>
            <a:endParaRPr lang="en-ZA"/>
          </a:p>
        </p:txBody>
      </p:sp>
      <p:sp>
        <p:nvSpPr>
          <p:cNvPr id="5" name="Footer Placeholder 4"/>
          <p:cNvSpPr>
            <a:spLocks noGrp="1"/>
          </p:cNvSpPr>
          <p:nvPr>
            <p:ph type="ftr" sz="quarter" idx="11"/>
          </p:nvPr>
        </p:nvSpPr>
        <p:spPr/>
        <p:txBody>
          <a:bodyPr/>
          <a:lstStyle/>
          <a:p>
            <a:r>
              <a:rPr lang="en-ZA"/>
              <a:t>#IYPH2020 #PlantHealth</a:t>
            </a:r>
          </a:p>
        </p:txBody>
      </p:sp>
      <p:sp>
        <p:nvSpPr>
          <p:cNvPr id="6" name="Slide Number Placeholder 5"/>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115501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3E722227-96D1-4D99-BF1F-BBA30B54343F}" type="datetime1">
              <a:rPr lang="en-ZA" smtClean="0"/>
              <a:t>2021/03/09</a:t>
            </a:fld>
            <a:endParaRPr lang="en-ZA"/>
          </a:p>
        </p:txBody>
      </p:sp>
      <p:sp>
        <p:nvSpPr>
          <p:cNvPr id="5" name="Footer Placeholder 4"/>
          <p:cNvSpPr>
            <a:spLocks noGrp="1"/>
          </p:cNvSpPr>
          <p:nvPr>
            <p:ph type="ftr" sz="quarter" idx="11"/>
          </p:nvPr>
        </p:nvSpPr>
        <p:spPr/>
        <p:txBody>
          <a:bodyPr/>
          <a:lstStyle/>
          <a:p>
            <a:r>
              <a:rPr lang="en-ZA"/>
              <a:t>#IYPH2020 #PlantHealth</a:t>
            </a:r>
          </a:p>
        </p:txBody>
      </p:sp>
      <p:sp>
        <p:nvSpPr>
          <p:cNvPr id="6" name="Slide Number Placeholder 5"/>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269910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8E3BFC6-6C34-4F42-9F27-81C469A3E41E}" type="datetime1">
              <a:rPr lang="en-ZA" smtClean="0"/>
              <a:t>2021/03/09</a:t>
            </a:fld>
            <a:endParaRPr lang="en-ZA"/>
          </a:p>
        </p:txBody>
      </p:sp>
      <p:sp>
        <p:nvSpPr>
          <p:cNvPr id="5" name="Footer Placeholder 4"/>
          <p:cNvSpPr>
            <a:spLocks noGrp="1"/>
          </p:cNvSpPr>
          <p:nvPr>
            <p:ph type="ftr" sz="quarter" idx="11"/>
          </p:nvPr>
        </p:nvSpPr>
        <p:spPr/>
        <p:txBody>
          <a:bodyPr/>
          <a:lstStyle/>
          <a:p>
            <a:r>
              <a:rPr lang="en-ZA"/>
              <a:t>#IYPH2020 #PlantHealth</a:t>
            </a:r>
          </a:p>
        </p:txBody>
      </p:sp>
      <p:sp>
        <p:nvSpPr>
          <p:cNvPr id="6" name="Slide Number Placeholder 5"/>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100422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70FBD8-4F85-47E3-AE08-EF1BBD4CB348}" type="datetime1">
              <a:rPr lang="en-ZA" smtClean="0"/>
              <a:t>2021/03/09</a:t>
            </a:fld>
            <a:endParaRPr lang="en-ZA"/>
          </a:p>
        </p:txBody>
      </p:sp>
      <p:sp>
        <p:nvSpPr>
          <p:cNvPr id="5" name="Footer Placeholder 4"/>
          <p:cNvSpPr>
            <a:spLocks noGrp="1"/>
          </p:cNvSpPr>
          <p:nvPr>
            <p:ph type="ftr" sz="quarter" idx="11"/>
          </p:nvPr>
        </p:nvSpPr>
        <p:spPr/>
        <p:txBody>
          <a:bodyPr/>
          <a:lstStyle/>
          <a:p>
            <a:r>
              <a:rPr lang="en-ZA"/>
              <a:t>#IYPH2020 #PlantHealth</a:t>
            </a:r>
          </a:p>
        </p:txBody>
      </p:sp>
      <p:sp>
        <p:nvSpPr>
          <p:cNvPr id="6" name="Slide Number Placeholder 5"/>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130966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ED8E36F3-F55D-4808-86E9-64ECD4B05B0F}" type="datetime1">
              <a:rPr lang="en-ZA" smtClean="0"/>
              <a:t>2021/03/09</a:t>
            </a:fld>
            <a:endParaRPr lang="en-ZA"/>
          </a:p>
        </p:txBody>
      </p:sp>
      <p:sp>
        <p:nvSpPr>
          <p:cNvPr id="6" name="Footer Placeholder 5"/>
          <p:cNvSpPr>
            <a:spLocks noGrp="1"/>
          </p:cNvSpPr>
          <p:nvPr>
            <p:ph type="ftr" sz="quarter" idx="11"/>
          </p:nvPr>
        </p:nvSpPr>
        <p:spPr/>
        <p:txBody>
          <a:bodyPr/>
          <a:lstStyle/>
          <a:p>
            <a:r>
              <a:rPr lang="en-ZA"/>
              <a:t>#IYPH2020 #PlantHealth</a:t>
            </a:r>
          </a:p>
        </p:txBody>
      </p:sp>
      <p:sp>
        <p:nvSpPr>
          <p:cNvPr id="7" name="Slide Number Placeholder 6"/>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329772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2D19517A-D1CF-4894-8965-3ADD996E9D77}" type="datetime1">
              <a:rPr lang="en-ZA" smtClean="0"/>
              <a:t>2021/03/09</a:t>
            </a:fld>
            <a:endParaRPr lang="en-ZA"/>
          </a:p>
        </p:txBody>
      </p:sp>
      <p:sp>
        <p:nvSpPr>
          <p:cNvPr id="8" name="Footer Placeholder 7"/>
          <p:cNvSpPr>
            <a:spLocks noGrp="1"/>
          </p:cNvSpPr>
          <p:nvPr>
            <p:ph type="ftr" sz="quarter" idx="11"/>
          </p:nvPr>
        </p:nvSpPr>
        <p:spPr/>
        <p:txBody>
          <a:bodyPr/>
          <a:lstStyle/>
          <a:p>
            <a:r>
              <a:rPr lang="en-ZA"/>
              <a:t>#IYPH2020 #PlantHealth</a:t>
            </a:r>
          </a:p>
        </p:txBody>
      </p:sp>
      <p:sp>
        <p:nvSpPr>
          <p:cNvPr id="9" name="Slide Number Placeholder 8"/>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428030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5797784-4E75-4E1F-95F7-F660898F23B2}" type="datetime1">
              <a:rPr lang="en-ZA" smtClean="0"/>
              <a:t>2021/03/09</a:t>
            </a:fld>
            <a:endParaRPr lang="en-ZA"/>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140234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5F07A-8912-4EE1-8C20-DFBACD333E68}" type="datetime1">
              <a:rPr lang="en-ZA" smtClean="0"/>
              <a:t>2021/03/09</a:t>
            </a:fld>
            <a:endParaRPr lang="en-ZA"/>
          </a:p>
        </p:txBody>
      </p:sp>
      <p:sp>
        <p:nvSpPr>
          <p:cNvPr id="3" name="Footer Placeholder 2"/>
          <p:cNvSpPr>
            <a:spLocks noGrp="1"/>
          </p:cNvSpPr>
          <p:nvPr>
            <p:ph type="ftr" sz="quarter" idx="11"/>
          </p:nvPr>
        </p:nvSpPr>
        <p:spPr/>
        <p:txBody>
          <a:bodyPr/>
          <a:lstStyle/>
          <a:p>
            <a:r>
              <a:rPr lang="en-ZA"/>
              <a:t>#IYPH2020 #PlantHealth</a:t>
            </a:r>
          </a:p>
        </p:txBody>
      </p:sp>
      <p:sp>
        <p:nvSpPr>
          <p:cNvPr id="4" name="Slide Number Placeholder 3"/>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248363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9FEB6-4A1D-4154-87C1-93826921F2D9}" type="datetime1">
              <a:rPr lang="en-ZA" smtClean="0"/>
              <a:t>2021/03/09</a:t>
            </a:fld>
            <a:endParaRPr lang="en-ZA"/>
          </a:p>
        </p:txBody>
      </p:sp>
      <p:sp>
        <p:nvSpPr>
          <p:cNvPr id="6" name="Footer Placeholder 5"/>
          <p:cNvSpPr>
            <a:spLocks noGrp="1"/>
          </p:cNvSpPr>
          <p:nvPr>
            <p:ph type="ftr" sz="quarter" idx="11"/>
          </p:nvPr>
        </p:nvSpPr>
        <p:spPr/>
        <p:txBody>
          <a:bodyPr/>
          <a:lstStyle/>
          <a:p>
            <a:r>
              <a:rPr lang="en-ZA"/>
              <a:t>#IYPH2020 #PlantHealth</a:t>
            </a:r>
          </a:p>
        </p:txBody>
      </p:sp>
      <p:sp>
        <p:nvSpPr>
          <p:cNvPr id="7" name="Slide Number Placeholder 6"/>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97898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2FE918-148B-47D9-83A9-B64E52EF2D8D}" type="datetime1">
              <a:rPr lang="en-ZA" smtClean="0"/>
              <a:t>2021/03/09</a:t>
            </a:fld>
            <a:endParaRPr lang="en-ZA"/>
          </a:p>
        </p:txBody>
      </p:sp>
      <p:sp>
        <p:nvSpPr>
          <p:cNvPr id="6" name="Footer Placeholder 5"/>
          <p:cNvSpPr>
            <a:spLocks noGrp="1"/>
          </p:cNvSpPr>
          <p:nvPr>
            <p:ph type="ftr" sz="quarter" idx="11"/>
          </p:nvPr>
        </p:nvSpPr>
        <p:spPr/>
        <p:txBody>
          <a:bodyPr/>
          <a:lstStyle/>
          <a:p>
            <a:r>
              <a:rPr lang="en-ZA"/>
              <a:t>#IYPH2020 #PlantHealth</a:t>
            </a:r>
          </a:p>
        </p:txBody>
      </p:sp>
      <p:sp>
        <p:nvSpPr>
          <p:cNvPr id="7" name="Slide Number Placeholder 6"/>
          <p:cNvSpPr>
            <a:spLocks noGrp="1"/>
          </p:cNvSpPr>
          <p:nvPr>
            <p:ph type="sldNum" sz="quarter" idx="12"/>
          </p:nvPr>
        </p:nvSpPr>
        <p:spPr/>
        <p:txBody>
          <a:bodyPr/>
          <a:lstStyle/>
          <a:p>
            <a:fld id="{8D5E641F-AE48-4BC6-B744-87ACDA8A92E3}" type="slidenum">
              <a:rPr lang="en-ZA" smtClean="0"/>
              <a:t>‹#›</a:t>
            </a:fld>
            <a:endParaRPr lang="en-ZA"/>
          </a:p>
        </p:txBody>
      </p:sp>
    </p:spTree>
    <p:extLst>
      <p:ext uri="{BB962C8B-B14F-4D97-AF65-F5344CB8AC3E}">
        <p14:creationId xmlns:p14="http://schemas.microsoft.com/office/powerpoint/2010/main" val="118256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0AF6F-6F9A-4D66-A612-BF18D45C1BEB}" type="datetime1">
              <a:rPr lang="en-ZA" smtClean="0"/>
              <a:t>2021/03/09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#IYPH2020 #PlantHealth</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E641F-AE48-4BC6-B744-87ACDA8A92E3}" type="slidenum">
              <a:rPr lang="en-ZA" smtClean="0"/>
              <a:t>‹#›</a:t>
            </a:fld>
            <a:endParaRPr lang="en-ZA"/>
          </a:p>
        </p:txBody>
      </p:sp>
    </p:spTree>
    <p:extLst>
      <p:ext uri="{BB962C8B-B14F-4D97-AF65-F5344CB8AC3E}">
        <p14:creationId xmlns:p14="http://schemas.microsoft.com/office/powerpoint/2010/main" val="2539591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x.doi.org/10.3389/fpls.2018.01976"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mailto:janhendrikv@daff.gov.za"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stateoftheworldsplants.com/2017/plant-health.html"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anHendrikV\Downloads\IYPH2020_Logo_Vertical__EN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1"/>
            <a:ext cx="2955459"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35695" y="2492898"/>
            <a:ext cx="5917557" cy="2232246"/>
          </a:xfrm>
        </p:spPr>
        <p:txBody>
          <a:bodyPr>
            <a:noAutofit/>
          </a:bodyPr>
          <a:lstStyle/>
          <a:p>
            <a:r>
              <a:rPr lang="en-US" sz="3200" dirty="0"/>
              <a:t>Status of quarantine pests in South Africa and their impact on food security and agricultural trade </a:t>
            </a:r>
            <a:endParaRPr lang="en-ZA" sz="3200" dirty="0"/>
          </a:p>
        </p:txBody>
      </p:sp>
      <p:sp>
        <p:nvSpPr>
          <p:cNvPr id="3" name="Subtitle 2"/>
          <p:cNvSpPr>
            <a:spLocks noGrp="1"/>
          </p:cNvSpPr>
          <p:nvPr>
            <p:ph type="subTitle" idx="1"/>
          </p:nvPr>
        </p:nvSpPr>
        <p:spPr>
          <a:xfrm>
            <a:off x="1594073" y="4725144"/>
            <a:ext cx="6400800" cy="1752600"/>
          </a:xfrm>
        </p:spPr>
        <p:txBody>
          <a:bodyPr>
            <a:normAutofit/>
          </a:bodyPr>
          <a:lstStyle/>
          <a:p>
            <a:r>
              <a:rPr lang="en-GB" sz="2000" dirty="0">
                <a:solidFill>
                  <a:schemeClr val="tx1"/>
                </a:solidFill>
              </a:rPr>
              <a:t>National Sanitary and </a:t>
            </a:r>
            <a:r>
              <a:rPr lang="en-GB" sz="2000" dirty="0" err="1">
                <a:solidFill>
                  <a:schemeClr val="tx1"/>
                </a:solidFill>
              </a:rPr>
              <a:t>Phytosanitary</a:t>
            </a:r>
            <a:r>
              <a:rPr lang="en-GB" sz="2000" dirty="0">
                <a:solidFill>
                  <a:schemeClr val="tx1"/>
                </a:solidFill>
              </a:rPr>
              <a:t> (SPS) Workshop</a:t>
            </a:r>
          </a:p>
          <a:p>
            <a:r>
              <a:rPr lang="en-ZA" sz="2000" dirty="0">
                <a:solidFill>
                  <a:schemeClr val="tx1"/>
                </a:solidFill>
              </a:rPr>
              <a:t>JH Venter</a:t>
            </a:r>
          </a:p>
          <a:p>
            <a:r>
              <a:rPr lang="en-US" sz="2000" dirty="0">
                <a:solidFill>
                  <a:schemeClr val="tx1"/>
                </a:solidFill>
              </a:rPr>
              <a:t>10-11 March 2021</a:t>
            </a:r>
            <a:endParaRPr lang="en-ZA" sz="2000" dirty="0">
              <a:solidFill>
                <a:schemeClr val="tx1"/>
              </a:solidFill>
            </a:endParaRPr>
          </a:p>
        </p:txBody>
      </p:sp>
      <p:pic>
        <p:nvPicPr>
          <p:cNvPr id="9"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116764" y="5657645"/>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27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616297" y="657701"/>
            <a:ext cx="7848962" cy="954381"/>
          </a:xfrm>
          <a:noFill/>
          <a:ln>
            <a:miter lim="800000"/>
            <a:headEnd/>
            <a:tailEnd/>
          </a:ln>
        </p:spPr>
        <p:txBody>
          <a:bodyPr vert="horz" wrap="square" numCol="1" compatLnSpc="1">
            <a:prstTxWarp prst="textNoShape">
              <a:avLst/>
            </a:prstTxWarp>
            <a:noAutofit/>
          </a:bodyPr>
          <a:lstStyle/>
          <a:p>
            <a:r>
              <a:rPr lang="en-ZA" sz="3200" dirty="0">
                <a:latin typeface="Arial" charset="0"/>
                <a:cs typeface="Arial" charset="0"/>
              </a:rPr>
              <a:t>Some recent new pests in South Africa: </a:t>
            </a:r>
          </a:p>
        </p:txBody>
      </p:sp>
      <p:sp>
        <p:nvSpPr>
          <p:cNvPr id="7171" name="Content Placeholder 2"/>
          <p:cNvSpPr>
            <a:spLocks noGrp="1"/>
          </p:cNvSpPr>
          <p:nvPr>
            <p:ph idx="1"/>
          </p:nvPr>
        </p:nvSpPr>
        <p:spPr bwMode="auto">
          <a:xfrm>
            <a:off x="457200" y="1844824"/>
            <a:ext cx="7848962" cy="4278784"/>
          </a:xfrm>
          <a:noFill/>
          <a:ln>
            <a:miter lim="800000"/>
            <a:headEnd/>
            <a:tailEnd/>
          </a:ln>
        </p:spPr>
        <p:txBody>
          <a:bodyPr vert="horz" wrap="square" numCol="1" anchor="t" anchorCtr="0" compatLnSpc="1">
            <a:prstTxWarp prst="textNoShape">
              <a:avLst/>
            </a:prstTxWarp>
          </a:bodyPr>
          <a:lstStyle/>
          <a:p>
            <a:pPr marL="244345" indent="-244345">
              <a:buFont typeface="Wingdings" pitchFamily="2" charset="2"/>
              <a:buChar char="Ø"/>
            </a:pPr>
            <a:r>
              <a:rPr lang="en-ZA" sz="2052" i="1" dirty="0" err="1">
                <a:latin typeface="Arial" charset="0"/>
                <a:cs typeface="Arial" charset="0"/>
              </a:rPr>
              <a:t>Prostephanus</a:t>
            </a:r>
            <a:r>
              <a:rPr lang="en-ZA" sz="2052" i="1" dirty="0">
                <a:latin typeface="Arial" charset="0"/>
                <a:cs typeface="Arial" charset="0"/>
              </a:rPr>
              <a:t> truncates-</a:t>
            </a:r>
            <a:r>
              <a:rPr lang="en-ZA" sz="2052" dirty="0">
                <a:latin typeface="Arial" charset="0"/>
                <a:cs typeface="Arial" charset="0"/>
              </a:rPr>
              <a:t>Larger grain Borer (1999)</a:t>
            </a:r>
            <a:endParaRPr lang="en-ZA" sz="2052" i="1" dirty="0">
              <a:latin typeface="Arial" charset="0"/>
              <a:cs typeface="Arial" charset="0"/>
            </a:endParaRPr>
          </a:p>
          <a:p>
            <a:pPr marL="244345" indent="-244345">
              <a:buFont typeface="Wingdings" pitchFamily="2" charset="2"/>
              <a:buChar char="Ø"/>
            </a:pPr>
            <a:r>
              <a:rPr lang="en-ZA" sz="2052" i="1" dirty="0" err="1">
                <a:latin typeface="Arial" charset="0"/>
                <a:cs typeface="Arial" charset="0"/>
              </a:rPr>
              <a:t>Bactrocera</a:t>
            </a:r>
            <a:r>
              <a:rPr lang="en-ZA" sz="2052" i="1" dirty="0">
                <a:latin typeface="Arial" charset="0"/>
                <a:cs typeface="Arial" charset="0"/>
              </a:rPr>
              <a:t> dorsalis</a:t>
            </a:r>
            <a:r>
              <a:rPr lang="en-ZA" sz="2052" dirty="0">
                <a:latin typeface="Arial" charset="0"/>
                <a:cs typeface="Arial" charset="0"/>
              </a:rPr>
              <a:t>- Oriental Fruit Fly (2010)</a:t>
            </a:r>
          </a:p>
          <a:p>
            <a:pPr marL="244345" indent="-244345">
              <a:buFont typeface="Wingdings" pitchFamily="2" charset="2"/>
              <a:buChar char="Ø"/>
            </a:pPr>
            <a:r>
              <a:rPr lang="en-ZA" sz="2052" i="1" dirty="0" err="1">
                <a:latin typeface="Arial" charset="0"/>
                <a:cs typeface="Arial" charset="0"/>
              </a:rPr>
              <a:t>Acalitus</a:t>
            </a:r>
            <a:r>
              <a:rPr lang="en-ZA" sz="2052" i="1" dirty="0">
                <a:latin typeface="Arial" charset="0"/>
                <a:cs typeface="Arial" charset="0"/>
              </a:rPr>
              <a:t> </a:t>
            </a:r>
            <a:r>
              <a:rPr lang="en-ZA" sz="2052" i="1" dirty="0" err="1">
                <a:latin typeface="Arial" charset="0"/>
                <a:cs typeface="Arial" charset="0"/>
              </a:rPr>
              <a:t>vaccinii</a:t>
            </a:r>
            <a:r>
              <a:rPr lang="en-ZA" sz="2052" i="1" dirty="0">
                <a:latin typeface="Arial" charset="0"/>
                <a:cs typeface="Arial" charset="0"/>
              </a:rPr>
              <a:t> –</a:t>
            </a:r>
            <a:r>
              <a:rPr lang="en-ZA" sz="2052" dirty="0">
                <a:latin typeface="Arial" charset="0"/>
                <a:cs typeface="Arial" charset="0"/>
              </a:rPr>
              <a:t>Blueberry Bud Mite (2014)</a:t>
            </a:r>
          </a:p>
          <a:p>
            <a:pPr marL="244345" indent="-244345">
              <a:buFont typeface="Wingdings" pitchFamily="2" charset="2"/>
              <a:buChar char="Ø"/>
            </a:pPr>
            <a:r>
              <a:rPr lang="en-ZA" sz="2052" i="1" dirty="0" err="1">
                <a:latin typeface="Arial" charset="0"/>
                <a:cs typeface="Arial" charset="0"/>
              </a:rPr>
              <a:t>Raoiella</a:t>
            </a:r>
            <a:r>
              <a:rPr lang="en-ZA" sz="2052" i="1" dirty="0">
                <a:latin typeface="Arial" charset="0"/>
                <a:cs typeface="Arial" charset="0"/>
              </a:rPr>
              <a:t> </a:t>
            </a:r>
            <a:r>
              <a:rPr lang="en-ZA" sz="2052" i="1" dirty="0" err="1">
                <a:latin typeface="Arial" charset="0"/>
                <a:cs typeface="Arial" charset="0"/>
              </a:rPr>
              <a:t>indica</a:t>
            </a:r>
            <a:r>
              <a:rPr lang="en-ZA" sz="2052" dirty="0">
                <a:latin typeface="Arial" charset="0"/>
                <a:cs typeface="Arial" charset="0"/>
              </a:rPr>
              <a:t>- Red Palm Mite (2016)</a:t>
            </a:r>
          </a:p>
          <a:p>
            <a:pPr marL="244345" indent="-244345">
              <a:buFont typeface="Wingdings" pitchFamily="2" charset="2"/>
              <a:buChar char="Ø"/>
            </a:pPr>
            <a:r>
              <a:rPr lang="en-ZA" sz="2052" dirty="0">
                <a:latin typeface="Arial" charset="0"/>
                <a:cs typeface="Arial" charset="0"/>
              </a:rPr>
              <a:t>Banana Bunchy Top Virus (2015)</a:t>
            </a:r>
          </a:p>
          <a:p>
            <a:pPr marL="244345" indent="-244345">
              <a:buFont typeface="Wingdings" pitchFamily="2" charset="2"/>
              <a:buChar char="Ø"/>
            </a:pPr>
            <a:r>
              <a:rPr lang="en-ZA" sz="2052" i="1" dirty="0" err="1">
                <a:latin typeface="Arial" charset="0"/>
                <a:cs typeface="Arial" charset="0"/>
              </a:rPr>
              <a:t>Tuta</a:t>
            </a:r>
            <a:r>
              <a:rPr lang="en-ZA" sz="2052" i="1" dirty="0">
                <a:latin typeface="Arial" charset="0"/>
                <a:cs typeface="Arial" charset="0"/>
              </a:rPr>
              <a:t> </a:t>
            </a:r>
            <a:r>
              <a:rPr lang="en-ZA" sz="2052" i="1" dirty="0" err="1">
                <a:latin typeface="Arial" charset="0"/>
                <a:cs typeface="Arial" charset="0"/>
              </a:rPr>
              <a:t>absoluta-T</a:t>
            </a:r>
            <a:r>
              <a:rPr lang="en-ZA" sz="2052" dirty="0" err="1">
                <a:latin typeface="Arial" charset="0"/>
                <a:cs typeface="Arial" charset="0"/>
              </a:rPr>
              <a:t>uta</a:t>
            </a:r>
            <a:r>
              <a:rPr lang="en-ZA" sz="2052" dirty="0">
                <a:latin typeface="Arial" charset="0"/>
                <a:cs typeface="Arial" charset="0"/>
              </a:rPr>
              <a:t> (2016)</a:t>
            </a:r>
          </a:p>
          <a:p>
            <a:pPr marL="244345" indent="-244345">
              <a:buFont typeface="Wingdings" pitchFamily="2" charset="2"/>
              <a:buChar char="Ø"/>
            </a:pPr>
            <a:r>
              <a:rPr lang="en-ZA" sz="2052" i="1" dirty="0" err="1">
                <a:latin typeface="Arial" charset="0"/>
                <a:cs typeface="Arial" charset="0"/>
              </a:rPr>
              <a:t>Spodoptera</a:t>
            </a:r>
            <a:r>
              <a:rPr lang="en-ZA" sz="2052" i="1" dirty="0">
                <a:latin typeface="Arial" charset="0"/>
                <a:cs typeface="Arial" charset="0"/>
              </a:rPr>
              <a:t> </a:t>
            </a:r>
            <a:r>
              <a:rPr lang="en-ZA" sz="2052" i="1" dirty="0" err="1">
                <a:latin typeface="Arial" charset="0"/>
                <a:cs typeface="Arial" charset="0"/>
              </a:rPr>
              <a:t>frugiperda</a:t>
            </a:r>
            <a:r>
              <a:rPr lang="en-ZA" sz="2052" i="1" dirty="0">
                <a:latin typeface="Arial" charset="0"/>
                <a:cs typeface="Arial" charset="0"/>
              </a:rPr>
              <a:t>-</a:t>
            </a:r>
            <a:r>
              <a:rPr lang="en-ZA" sz="2052" dirty="0">
                <a:latin typeface="Arial" charset="0"/>
                <a:cs typeface="Arial" charset="0"/>
              </a:rPr>
              <a:t>Fall Armyworm (2017)</a:t>
            </a:r>
          </a:p>
          <a:p>
            <a:pPr marL="244345" indent="-244345">
              <a:buFont typeface="Wingdings" pitchFamily="2" charset="2"/>
              <a:buChar char="Ø"/>
            </a:pPr>
            <a:r>
              <a:rPr lang="en-ZA" sz="2052" i="1" dirty="0" err="1">
                <a:latin typeface="Arial" charset="0"/>
                <a:cs typeface="Arial" charset="0"/>
              </a:rPr>
              <a:t>Euwallacea</a:t>
            </a:r>
            <a:r>
              <a:rPr lang="en-ZA" sz="2052" i="1" dirty="0">
                <a:latin typeface="Arial" charset="0"/>
                <a:cs typeface="Arial" charset="0"/>
              </a:rPr>
              <a:t> fornicates </a:t>
            </a:r>
            <a:r>
              <a:rPr lang="en-ZA" sz="2052" dirty="0">
                <a:latin typeface="Arial" charset="0"/>
                <a:cs typeface="Arial" charset="0"/>
              </a:rPr>
              <a:t>Polyphagous </a:t>
            </a:r>
            <a:r>
              <a:rPr lang="en-ZA" sz="2052" dirty="0" err="1">
                <a:latin typeface="Arial" charset="0"/>
                <a:cs typeface="Arial" charset="0"/>
              </a:rPr>
              <a:t>Shothole</a:t>
            </a:r>
            <a:r>
              <a:rPr lang="en-ZA" sz="2052" dirty="0">
                <a:latin typeface="Arial" charset="0"/>
                <a:cs typeface="Arial" charset="0"/>
              </a:rPr>
              <a:t> Borer and its pathogenic vector </a:t>
            </a:r>
            <a:r>
              <a:rPr lang="en-ZA" sz="2052" i="1" dirty="0" err="1">
                <a:latin typeface="Arial" charset="0"/>
                <a:cs typeface="Arial" charset="0"/>
              </a:rPr>
              <a:t>Fusarium</a:t>
            </a:r>
            <a:r>
              <a:rPr lang="en-ZA" sz="2052" i="1" dirty="0">
                <a:latin typeface="Arial" charset="0"/>
                <a:cs typeface="Arial" charset="0"/>
              </a:rPr>
              <a:t> </a:t>
            </a:r>
            <a:r>
              <a:rPr lang="en-ZA" sz="2052" i="1" dirty="0" err="1">
                <a:latin typeface="Arial" charset="0"/>
                <a:cs typeface="Arial" charset="0"/>
              </a:rPr>
              <a:t>euwallaceae</a:t>
            </a:r>
            <a:r>
              <a:rPr lang="en-ZA" sz="2052" i="1" dirty="0">
                <a:latin typeface="Arial" charset="0"/>
                <a:cs typeface="Arial" charset="0"/>
              </a:rPr>
              <a:t> </a:t>
            </a:r>
            <a:r>
              <a:rPr lang="en-ZA" sz="2052" dirty="0">
                <a:latin typeface="Arial" charset="0"/>
                <a:cs typeface="Arial" charset="0"/>
              </a:rPr>
              <a:t> (2017)</a:t>
            </a:r>
          </a:p>
          <a:p>
            <a:pPr marL="244345" indent="-244345">
              <a:buFont typeface="Wingdings" pitchFamily="2" charset="2"/>
              <a:buChar char="Ø"/>
            </a:pPr>
            <a:r>
              <a:rPr lang="en-ZA" sz="2052" i="1" dirty="0" err="1">
                <a:latin typeface="Arial" charset="0"/>
                <a:cs typeface="Arial" charset="0"/>
              </a:rPr>
              <a:t>Eriococcus</a:t>
            </a:r>
            <a:r>
              <a:rPr lang="en-ZA" sz="2052" i="1" dirty="0">
                <a:latin typeface="Arial" charset="0"/>
                <a:cs typeface="Arial" charset="0"/>
              </a:rPr>
              <a:t> </a:t>
            </a:r>
            <a:r>
              <a:rPr lang="en-ZA" sz="2052" i="1" dirty="0" err="1">
                <a:latin typeface="Arial" charset="0"/>
                <a:cs typeface="Arial" charset="0"/>
              </a:rPr>
              <a:t>ironsidei</a:t>
            </a:r>
            <a:r>
              <a:rPr lang="en-ZA" sz="2052" i="1" dirty="0">
                <a:latin typeface="Arial" charset="0"/>
                <a:cs typeface="Arial" charset="0"/>
              </a:rPr>
              <a:t>  </a:t>
            </a:r>
            <a:r>
              <a:rPr lang="en-ZA" sz="2052" dirty="0">
                <a:latin typeface="Arial" charset="0"/>
                <a:cs typeface="Arial" charset="0"/>
              </a:rPr>
              <a:t>Macadamia felted coccid- (2017)</a:t>
            </a:r>
          </a:p>
          <a:p>
            <a:pPr marL="244345" indent="-244345">
              <a:buFont typeface="Wingdings" pitchFamily="2" charset="2"/>
              <a:buChar char="Ø"/>
            </a:pPr>
            <a:endParaRPr lang="en-ZA" sz="2052" dirty="0">
              <a:latin typeface="Arial" charset="0"/>
              <a:cs typeface="Arial" charset="0"/>
            </a:endParaRPr>
          </a:p>
          <a:p>
            <a:pPr marL="244345" indent="-244345">
              <a:buFont typeface="Wingdings" pitchFamily="2" charset="2"/>
              <a:buChar char="Ø"/>
            </a:pPr>
            <a:endParaRPr lang="en-ZA" sz="2052" dirty="0">
              <a:latin typeface="Arial" charset="0"/>
              <a:cs typeface="Arial" charset="0"/>
            </a:endParaRPr>
          </a:p>
        </p:txBody>
      </p:sp>
      <p:sp>
        <p:nvSpPr>
          <p:cNvPr id="7172" name="Slide Number Placeholder 3"/>
          <p:cNvSpPr>
            <a:spLocks noGrp="1"/>
          </p:cNvSpPr>
          <p:nvPr>
            <p:ph type="sldNum" sz="quarter" idx="10"/>
          </p:nvPr>
        </p:nvSpPr>
        <p:spPr bwMode="auto">
          <a:xfrm>
            <a:off x="6876256" y="6353464"/>
            <a:ext cx="2133600" cy="365125"/>
          </a:xfrm>
          <a:noFill/>
          <a:ln>
            <a:miter lim="800000"/>
            <a:headEnd/>
            <a:tailEnd/>
          </a:ln>
        </p:spPr>
        <p:txBody>
          <a:bodyPr/>
          <a:lstStyle/>
          <a:p>
            <a:pPr algn="r"/>
            <a:fld id="{F202284D-9A22-49ED-B9DA-BE9B973C9CA9}" type="slidenum">
              <a:rPr lang="en-ZA" altLang="en-US"/>
              <a:pPr algn="r"/>
              <a:t>10</a:t>
            </a:fld>
            <a:endParaRPr lang="en-ZA" altLang="en-US" dirty="0"/>
          </a:p>
        </p:txBody>
      </p:sp>
      <p:sp>
        <p:nvSpPr>
          <p:cNvPr id="2" name="Footer Placeholder 1"/>
          <p:cNvSpPr>
            <a:spLocks noGrp="1"/>
          </p:cNvSpPr>
          <p:nvPr>
            <p:ph type="ftr" sz="quarter" idx="11"/>
          </p:nvPr>
        </p:nvSpPr>
        <p:spPr/>
        <p:txBody>
          <a:bodyPr/>
          <a:lstStyle/>
          <a:p>
            <a:r>
              <a:rPr lang="en-ZA"/>
              <a:t>#IYPH2020 #PlantHealth</a:t>
            </a:r>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t="24004" b="31992"/>
          <a:stretch>
            <a:fillRect/>
          </a:stretch>
        </p:blipFill>
        <p:spPr bwMode="auto">
          <a:xfrm>
            <a:off x="116764"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
          <p:cNvPicPr>
            <a:picLocks noChangeAspect="1"/>
          </p:cNvPicPr>
          <p:nvPr/>
        </p:nvPicPr>
        <p:blipFill>
          <a:blip r:embed="rId2" cstate="print">
            <a:extLst>
              <a:ext uri="{28A0092B-C50C-407E-A947-70E740481C1C}">
                <a14:useLocalDpi xmlns:a14="http://schemas.microsoft.com/office/drawing/2010/main" val="0"/>
              </a:ext>
            </a:extLst>
          </a:blip>
          <a:srcRect t="24004" b="31992"/>
          <a:stretch>
            <a:fillRect/>
          </a:stretch>
        </p:blipFill>
        <p:spPr bwMode="auto">
          <a:xfrm>
            <a:off x="-36512"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1783" y="288699"/>
            <a:ext cx="4494941" cy="5541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464016" y="948706"/>
            <a:ext cx="8110329" cy="2166542"/>
            <a:chOff x="542641" y="880065"/>
            <a:chExt cx="9484579" cy="2533651"/>
          </a:xfrm>
        </p:grpSpPr>
        <p:sp>
          <p:nvSpPr>
            <p:cNvPr id="7" name="TextBox 6"/>
            <p:cNvSpPr txBox="1"/>
            <p:nvPr/>
          </p:nvSpPr>
          <p:spPr>
            <a:xfrm>
              <a:off x="5490716" y="1764407"/>
              <a:ext cx="4536504" cy="415717"/>
            </a:xfrm>
            <a:prstGeom prst="rect">
              <a:avLst/>
            </a:prstGeom>
            <a:noFill/>
          </p:spPr>
          <p:txBody>
            <a:bodyPr wrap="square" rtlCol="0">
              <a:spAutoFit/>
            </a:bodyPr>
            <a:lstStyle/>
            <a:p>
              <a:r>
                <a:rPr lang="en-ZA" sz="1710" i="1" dirty="0" err="1"/>
                <a:t>Prostephanus</a:t>
              </a:r>
              <a:r>
                <a:rPr lang="en-ZA" sz="1710" i="1" dirty="0"/>
                <a:t>  </a:t>
              </a:r>
              <a:r>
                <a:rPr lang="en-ZA" sz="1710" i="1" dirty="0" err="1"/>
                <a:t>truncatus</a:t>
              </a:r>
              <a:r>
                <a:rPr lang="en-ZA" sz="1710" dirty="0"/>
                <a:t>: 1981-1999 </a:t>
              </a:r>
              <a:endParaRPr lang="en-ZA" sz="1710" i="1" dirty="0"/>
            </a:p>
          </p:txBody>
        </p:sp>
        <p:pic>
          <p:nvPicPr>
            <p:cNvPr id="6" name="Picture 2" descr="Image result for prostephanus truncatus pic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69862">
              <a:off x="542641" y="880065"/>
              <a:ext cx="3810000" cy="25336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0"/>
          </p:nvPr>
        </p:nvSpPr>
        <p:spPr/>
        <p:txBody>
          <a:bodyPr/>
          <a:lstStyle/>
          <a:p>
            <a:fld id="{CAC365DC-4914-45CD-851D-9B1376EF2191}" type="slidenum">
              <a:rPr lang="en-ZA" altLang="en-US" smtClean="0"/>
              <a:pPr/>
              <a:t>11</a:t>
            </a:fld>
            <a:endParaRPr lang="en-ZA" altLang="en-US"/>
          </a:p>
        </p:txBody>
      </p:sp>
      <p:grpSp>
        <p:nvGrpSpPr>
          <p:cNvPr id="23" name="Group 22"/>
          <p:cNvGrpSpPr/>
          <p:nvPr/>
        </p:nvGrpSpPr>
        <p:grpSpPr>
          <a:xfrm>
            <a:off x="930660" y="1479640"/>
            <a:ext cx="6694067" cy="2786250"/>
            <a:chOff x="1102910" y="1487407"/>
            <a:chExt cx="7828340" cy="3258365"/>
          </a:xfrm>
        </p:grpSpPr>
        <p:sp>
          <p:nvSpPr>
            <p:cNvPr id="5" name="TextBox 4"/>
            <p:cNvSpPr txBox="1"/>
            <p:nvPr/>
          </p:nvSpPr>
          <p:spPr>
            <a:xfrm>
              <a:off x="5490716" y="2331179"/>
              <a:ext cx="3440534" cy="415717"/>
            </a:xfrm>
            <a:prstGeom prst="rect">
              <a:avLst/>
            </a:prstGeom>
            <a:noFill/>
          </p:spPr>
          <p:txBody>
            <a:bodyPr wrap="none" rtlCol="0">
              <a:spAutoFit/>
            </a:bodyPr>
            <a:lstStyle/>
            <a:p>
              <a:r>
                <a:rPr lang="en-ZA" sz="1710" i="1" dirty="0"/>
                <a:t>Bactrocera dorsalis</a:t>
              </a:r>
              <a:r>
                <a:rPr lang="en-ZA" sz="1710" dirty="0"/>
                <a:t>: 2003-2013</a:t>
              </a:r>
            </a:p>
          </p:txBody>
        </p:sp>
        <p:grpSp>
          <p:nvGrpSpPr>
            <p:cNvPr id="13" name="Group 12"/>
            <p:cNvGrpSpPr/>
            <p:nvPr/>
          </p:nvGrpSpPr>
          <p:grpSpPr>
            <a:xfrm>
              <a:off x="1102910" y="1487407"/>
              <a:ext cx="4767121" cy="3258365"/>
              <a:chOff x="5315764" y="3724594"/>
              <a:chExt cx="3820042" cy="2540068"/>
            </a:xfrm>
          </p:grpSpPr>
          <p:pic>
            <p:nvPicPr>
              <p:cNvPr id="14" name="Picture 5" descr="C:\Users\janhendrikv.NDA\Pictures\JHV work\2012-12-11 001\IMG_3655.JPG"/>
              <p:cNvPicPr>
                <a:picLocks noChangeAspect="1" noChangeArrowheads="1"/>
              </p:cNvPicPr>
              <p:nvPr/>
            </p:nvPicPr>
            <p:blipFill>
              <a:blip r:embed="rId7" cstate="email">
                <a:clrChange>
                  <a:clrFrom>
                    <a:srgbClr val="E3E4E8"/>
                  </a:clrFrom>
                  <a:clrTo>
                    <a:srgbClr val="E3E4E8">
                      <a:alpha val="0"/>
                    </a:srgbClr>
                  </a:clrTo>
                </a:clrChange>
                <a:lum bright="20000"/>
              </a:blip>
              <a:srcRect/>
              <a:stretch>
                <a:fillRect/>
              </a:stretch>
            </p:blipFill>
            <p:spPr bwMode="auto">
              <a:xfrm>
                <a:off x="5315764" y="3724594"/>
                <a:ext cx="3820042" cy="2540068"/>
              </a:xfrm>
              <a:prstGeom prst="ellipse">
                <a:avLst/>
              </a:prstGeom>
              <a:ln>
                <a:noFill/>
              </a:ln>
              <a:effectLst>
                <a:softEdge rad="112500"/>
              </a:effectLst>
            </p:spPr>
          </p:pic>
          <p:sp>
            <p:nvSpPr>
              <p:cNvPr id="15" name="TextBox 14"/>
              <p:cNvSpPr txBox="1"/>
              <p:nvPr/>
            </p:nvSpPr>
            <p:spPr>
              <a:xfrm>
                <a:off x="7002884" y="5940871"/>
                <a:ext cx="2088232" cy="228091"/>
              </a:xfrm>
              <a:prstGeom prst="rect">
                <a:avLst/>
              </a:prstGeom>
              <a:noFill/>
            </p:spPr>
            <p:txBody>
              <a:bodyPr wrap="square" rtlCol="0">
                <a:spAutoFit/>
              </a:bodyPr>
              <a:lstStyle/>
              <a:p>
                <a:r>
                  <a:rPr lang="en-ZA" sz="1026" dirty="0"/>
                  <a:t>Photo: </a:t>
                </a:r>
                <a:r>
                  <a:rPr lang="en-ZA" sz="1026" dirty="0" err="1"/>
                  <a:t>JH</a:t>
                </a:r>
                <a:r>
                  <a:rPr lang="en-ZA" sz="1026" dirty="0"/>
                  <a:t> Venter</a:t>
                </a:r>
              </a:p>
            </p:txBody>
          </p:sp>
        </p:grpSp>
      </p:grpSp>
      <p:sp>
        <p:nvSpPr>
          <p:cNvPr id="2" name="Title 1"/>
          <p:cNvSpPr>
            <a:spLocks noGrp="1"/>
          </p:cNvSpPr>
          <p:nvPr>
            <p:ph type="title"/>
          </p:nvPr>
        </p:nvSpPr>
        <p:spPr>
          <a:xfrm>
            <a:off x="2152739" y="12017"/>
            <a:ext cx="4987537" cy="1547836"/>
          </a:xfrm>
          <a:solidFill>
            <a:schemeClr val="bg1"/>
          </a:solidFill>
          <a:ln>
            <a:noFill/>
          </a:ln>
        </p:spPr>
        <p:txBody>
          <a:bodyPr>
            <a:noAutofit/>
          </a:bodyPr>
          <a:lstStyle/>
          <a:p>
            <a:r>
              <a:rPr lang="en-ZA" sz="2800" dirty="0"/>
              <a:t>Pests which invaded most of Africa within 10 years after detection</a:t>
            </a:r>
          </a:p>
        </p:txBody>
      </p:sp>
      <p:sp>
        <p:nvSpPr>
          <p:cNvPr id="10" name="TextBox 9"/>
          <p:cNvSpPr txBox="1"/>
          <p:nvPr/>
        </p:nvSpPr>
        <p:spPr>
          <a:xfrm>
            <a:off x="2237167" y="5805951"/>
            <a:ext cx="2414444" cy="210827"/>
          </a:xfrm>
          <a:prstGeom prst="rect">
            <a:avLst/>
          </a:prstGeom>
          <a:noFill/>
        </p:spPr>
        <p:txBody>
          <a:bodyPr wrap="none" rtlCol="0">
            <a:spAutoFit/>
          </a:bodyPr>
          <a:lstStyle/>
          <a:p>
            <a:r>
              <a:rPr lang="en-ZA" sz="770" dirty="0"/>
              <a:t>http://www.people.virginia.edu/~btm5g/africa_veg.jpg</a:t>
            </a:r>
          </a:p>
        </p:txBody>
      </p:sp>
      <p:sp>
        <p:nvSpPr>
          <p:cNvPr id="16" name="Rectangle 15"/>
          <p:cNvSpPr/>
          <p:nvPr/>
        </p:nvSpPr>
        <p:spPr>
          <a:xfrm>
            <a:off x="3909064" y="6209104"/>
            <a:ext cx="4572000" cy="210827"/>
          </a:xfrm>
          <a:prstGeom prst="rect">
            <a:avLst/>
          </a:prstGeom>
        </p:spPr>
        <p:txBody>
          <a:bodyPr>
            <a:spAutoFit/>
          </a:bodyPr>
          <a:lstStyle/>
          <a:p>
            <a:r>
              <a:rPr lang="en-ZA" sz="770" dirty="0"/>
              <a:t>http://www.infonet-biovision.org/PlantHealth/Pests/Larger-grain-borer-LGB</a:t>
            </a:r>
          </a:p>
        </p:txBody>
      </p:sp>
      <p:grpSp>
        <p:nvGrpSpPr>
          <p:cNvPr id="26" name="Group 25"/>
          <p:cNvGrpSpPr/>
          <p:nvPr/>
        </p:nvGrpSpPr>
        <p:grpSpPr>
          <a:xfrm>
            <a:off x="-85267" y="3258227"/>
            <a:ext cx="8018955" cy="3759306"/>
            <a:chOff x="-143160" y="3580921"/>
            <a:chExt cx="9377722" cy="4396300"/>
          </a:xfrm>
        </p:grpSpPr>
        <p:sp>
          <p:nvSpPr>
            <p:cNvPr id="9" name="TextBox 8"/>
            <p:cNvSpPr txBox="1"/>
            <p:nvPr/>
          </p:nvSpPr>
          <p:spPr>
            <a:xfrm>
              <a:off x="5490715" y="3580921"/>
              <a:ext cx="3743847" cy="415716"/>
            </a:xfrm>
            <a:prstGeom prst="rect">
              <a:avLst/>
            </a:prstGeom>
            <a:noFill/>
          </p:spPr>
          <p:txBody>
            <a:bodyPr wrap="none" rtlCol="0">
              <a:spAutoFit/>
            </a:bodyPr>
            <a:lstStyle/>
            <a:p>
              <a:r>
                <a:rPr lang="en-ZA" sz="1710" i="1" dirty="0" err="1"/>
                <a:t>Spodoptera</a:t>
              </a:r>
              <a:r>
                <a:rPr lang="en-ZA" sz="1710" i="1" dirty="0"/>
                <a:t> frugiperda</a:t>
              </a:r>
              <a:r>
                <a:rPr lang="en-ZA" sz="1710" dirty="0"/>
                <a:t>:2016-2017</a:t>
              </a:r>
            </a:p>
          </p:txBody>
        </p:sp>
        <p:grpSp>
          <p:nvGrpSpPr>
            <p:cNvPr id="18" name="Group 17"/>
            <p:cNvGrpSpPr/>
            <p:nvPr/>
          </p:nvGrpSpPr>
          <p:grpSpPr>
            <a:xfrm>
              <a:off x="-143160" y="4310096"/>
              <a:ext cx="5181600" cy="3667125"/>
              <a:chOff x="-197916" y="-102518"/>
              <a:chExt cx="5181600" cy="366712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916" y="-102518"/>
                <a:ext cx="51816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826420" y="2628503"/>
                <a:ext cx="1190760" cy="246550"/>
              </a:xfrm>
              <a:prstGeom prst="rect">
                <a:avLst/>
              </a:prstGeom>
            </p:spPr>
            <p:txBody>
              <a:bodyPr wrap="none">
                <a:spAutoFit/>
              </a:bodyPr>
              <a:lstStyle/>
              <a:p>
                <a:r>
                  <a:rPr lang="en-ZA" sz="770" dirty="0"/>
                  <a:t>Photo: Matt Bertone</a:t>
                </a:r>
              </a:p>
            </p:txBody>
          </p:sp>
        </p:grpSp>
      </p:grpSp>
      <p:grpSp>
        <p:nvGrpSpPr>
          <p:cNvPr id="28" name="Group 27"/>
          <p:cNvGrpSpPr/>
          <p:nvPr/>
        </p:nvGrpSpPr>
        <p:grpSpPr>
          <a:xfrm>
            <a:off x="-234079" y="1296603"/>
            <a:ext cx="7374355" cy="4525728"/>
            <a:chOff x="-264634" y="1176787"/>
            <a:chExt cx="8623898" cy="5292588"/>
          </a:xfrm>
        </p:grpSpPr>
        <p:grpSp>
          <p:nvGrpSpPr>
            <p:cNvPr id="25" name="Group 24"/>
            <p:cNvGrpSpPr/>
            <p:nvPr/>
          </p:nvGrpSpPr>
          <p:grpSpPr>
            <a:xfrm>
              <a:off x="-264634" y="1176787"/>
              <a:ext cx="8623898" cy="5292588"/>
              <a:chOff x="-264634" y="1176787"/>
              <a:chExt cx="8623898" cy="5292588"/>
            </a:xfrm>
          </p:grpSpPr>
          <p:pic>
            <p:nvPicPr>
              <p:cNvPr id="11" name="Picture 3" descr="C:\Users\JanHendrikV\AppData\Local\Microsoft\Windows\Temporary Internet Files\Content.Outlook\F5MO8KS1\IMG_7120 Tuta absoluta Copyrighted D Visser ARC-VOP  1000pixels.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4634" y="1176787"/>
                <a:ext cx="7227693" cy="52925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90715" y="2932850"/>
                <a:ext cx="2868549" cy="415716"/>
              </a:xfrm>
              <a:prstGeom prst="rect">
                <a:avLst/>
              </a:prstGeom>
              <a:noFill/>
            </p:spPr>
            <p:txBody>
              <a:bodyPr wrap="none" rtlCol="0">
                <a:spAutoFit/>
              </a:bodyPr>
              <a:lstStyle/>
              <a:p>
                <a:r>
                  <a:rPr lang="en-ZA" sz="1710" i="1" dirty="0"/>
                  <a:t>Tuta absoluta</a:t>
                </a:r>
                <a:r>
                  <a:rPr lang="en-ZA" sz="1710" dirty="0"/>
                  <a:t>: 2006-2016</a:t>
                </a:r>
              </a:p>
            </p:txBody>
          </p:sp>
        </p:grpSp>
        <p:sp>
          <p:nvSpPr>
            <p:cNvPr id="27" name="TextBox 26"/>
            <p:cNvSpPr txBox="1"/>
            <p:nvPr/>
          </p:nvSpPr>
          <p:spPr>
            <a:xfrm>
              <a:off x="3482896" y="4403390"/>
              <a:ext cx="4602909" cy="246550"/>
            </a:xfrm>
            <a:prstGeom prst="rect">
              <a:avLst/>
            </a:prstGeom>
            <a:noFill/>
          </p:spPr>
          <p:txBody>
            <a:bodyPr wrap="square" rtlCol="0">
              <a:spAutoFit/>
            </a:bodyPr>
            <a:lstStyle/>
            <a:p>
              <a:r>
                <a:rPr lang="en-ZA" sz="770" dirty="0" err="1">
                  <a:solidFill>
                    <a:schemeClr val="bg1"/>
                  </a:solidFill>
                </a:rPr>
                <a:t>Photo:D</a:t>
              </a:r>
              <a:r>
                <a:rPr lang="en-ZA" sz="770" dirty="0">
                  <a:solidFill>
                    <a:schemeClr val="bg1"/>
                  </a:solidFill>
                </a:rPr>
                <a:t>. Visser</a:t>
              </a:r>
            </a:p>
          </p:txBody>
        </p:sp>
      </p:grpSp>
      <p:sp>
        <p:nvSpPr>
          <p:cNvPr id="3" name="TextBox 2"/>
          <p:cNvSpPr txBox="1"/>
          <p:nvPr/>
        </p:nvSpPr>
        <p:spPr>
          <a:xfrm>
            <a:off x="4510426" y="3936725"/>
            <a:ext cx="4254113" cy="723916"/>
          </a:xfrm>
          <a:prstGeom prst="rect">
            <a:avLst/>
          </a:prstGeom>
          <a:noFill/>
        </p:spPr>
        <p:txBody>
          <a:bodyPr wrap="none" rtlCol="0">
            <a:spAutoFit/>
          </a:bodyPr>
          <a:lstStyle/>
          <a:p>
            <a:r>
              <a:rPr lang="en-ZA" sz="2052" dirty="0"/>
              <a:t>They all probably crossed our borders </a:t>
            </a:r>
          </a:p>
          <a:p>
            <a:r>
              <a:rPr lang="en-ZA" sz="2052" dirty="0"/>
              <a:t>by simply flying over</a:t>
            </a:r>
          </a:p>
        </p:txBody>
      </p:sp>
      <p:sp>
        <p:nvSpPr>
          <p:cNvPr id="12" name="Footer Placeholder 11"/>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19494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dirty="0"/>
              <a:t>Regulatory and policy documents </a:t>
            </a:r>
          </a:p>
        </p:txBody>
      </p:sp>
      <p:sp>
        <p:nvSpPr>
          <p:cNvPr id="3" name="Content Placeholder 2"/>
          <p:cNvSpPr>
            <a:spLocks noGrp="1"/>
          </p:cNvSpPr>
          <p:nvPr>
            <p:ph idx="1"/>
          </p:nvPr>
        </p:nvSpPr>
        <p:spPr>
          <a:xfrm>
            <a:off x="616297" y="1427509"/>
            <a:ext cx="5611887" cy="4278955"/>
          </a:xfrm>
        </p:spPr>
        <p:txBody>
          <a:bodyPr>
            <a:normAutofit/>
          </a:bodyPr>
          <a:lstStyle/>
          <a:p>
            <a:pPr>
              <a:buFont typeface="Wingdings" panose="05000000000000000000" pitchFamily="2" charset="2"/>
              <a:buChar char="Ø"/>
            </a:pPr>
            <a:endParaRPr lang="en-ZA" sz="2400" dirty="0"/>
          </a:p>
          <a:p>
            <a:pPr>
              <a:buFont typeface="Wingdings" panose="05000000000000000000" pitchFamily="2" charset="2"/>
              <a:buChar char="Ø"/>
            </a:pPr>
            <a:r>
              <a:rPr lang="en-ZA" sz="2400" dirty="0"/>
              <a:t>Plant Health Policy</a:t>
            </a:r>
          </a:p>
          <a:p>
            <a:pPr>
              <a:buFont typeface="Wingdings" panose="05000000000000000000" pitchFamily="2" charset="2"/>
              <a:buChar char="Ø"/>
            </a:pPr>
            <a:r>
              <a:rPr lang="en-ZA" sz="2400" dirty="0"/>
              <a:t>Agricultural Pests Act,1983(Act No. 36 of 1983)</a:t>
            </a:r>
          </a:p>
          <a:p>
            <a:pPr>
              <a:buFont typeface="Wingdings" panose="05000000000000000000" pitchFamily="2" charset="2"/>
              <a:buChar char="Ø"/>
            </a:pPr>
            <a:r>
              <a:rPr lang="en-ZA" sz="2400" dirty="0"/>
              <a:t>National Control Measures R.110 </a:t>
            </a:r>
          </a:p>
          <a:p>
            <a:pPr>
              <a:buFont typeface="Wingdings" panose="05000000000000000000" pitchFamily="2" charset="2"/>
              <a:buChar char="Ø"/>
            </a:pPr>
            <a:r>
              <a:rPr lang="en-ZA" sz="2400" dirty="0"/>
              <a:t>South African Emergency Plant Pest Response Plan (SAEPPRP)</a:t>
            </a:r>
          </a:p>
          <a:p>
            <a:pPr>
              <a:buFont typeface="Wingdings" panose="05000000000000000000" pitchFamily="2" charset="2"/>
              <a:buChar char="Ø"/>
            </a:pPr>
            <a:r>
              <a:rPr lang="en-ZA" sz="2400" dirty="0"/>
              <a:t>Specific plant pest contingency or action plans </a:t>
            </a:r>
          </a:p>
          <a:p>
            <a:pPr>
              <a:buFont typeface="Wingdings" panose="05000000000000000000" pitchFamily="2" charset="2"/>
              <a:buChar char="Ø"/>
            </a:pPr>
            <a:endParaRPr lang="en-ZA" sz="2400" dirty="0"/>
          </a:p>
        </p:txBody>
      </p:sp>
      <p:sp>
        <p:nvSpPr>
          <p:cNvPr id="4" name="Slide Number Placeholder 3"/>
          <p:cNvSpPr>
            <a:spLocks noGrp="1"/>
          </p:cNvSpPr>
          <p:nvPr>
            <p:ph type="sldNum" sz="quarter" idx="10"/>
          </p:nvPr>
        </p:nvSpPr>
        <p:spPr>
          <a:xfrm>
            <a:off x="6876256" y="6309320"/>
            <a:ext cx="2133600" cy="365125"/>
          </a:xfrm>
        </p:spPr>
        <p:txBody>
          <a:bodyPr/>
          <a:lstStyle/>
          <a:p>
            <a:pPr algn="r">
              <a:defRPr/>
            </a:pPr>
            <a:fld id="{A60F4285-A0FB-4C83-BA6C-5CE4E28BA079}" type="slidenum">
              <a:rPr lang="en-ZA" smtClean="0"/>
              <a:pPr algn="r">
                <a:defRPr/>
              </a:pPr>
              <a:t>12</a:t>
            </a:fld>
            <a:endParaRPr lang="en-ZA" dirty="0"/>
          </a:p>
        </p:txBody>
      </p:sp>
      <p:pic>
        <p:nvPicPr>
          <p:cNvPr id="5" name="Picture 7"/>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292080" y="1196752"/>
            <a:ext cx="4264872" cy="350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35496"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95567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fontScale="90000"/>
          </a:bodyPr>
          <a:lstStyle/>
          <a:p>
            <a:r>
              <a:rPr lang="en-US" dirty="0"/>
              <a:t>Examples of quarantine pests already in South Africa</a:t>
            </a:r>
            <a:endParaRPr lang="en-ZA" dirty="0"/>
          </a:p>
        </p:txBody>
      </p:sp>
      <p:sp>
        <p:nvSpPr>
          <p:cNvPr id="3" name="Content Placeholder 2"/>
          <p:cNvSpPr>
            <a:spLocks noGrp="1"/>
          </p:cNvSpPr>
          <p:nvPr>
            <p:ph idx="1"/>
          </p:nvPr>
        </p:nvSpPr>
        <p:spPr>
          <a:xfrm>
            <a:off x="457200" y="1600201"/>
            <a:ext cx="4762872" cy="3989040"/>
          </a:xfrm>
        </p:spPr>
        <p:txBody>
          <a:bodyPr>
            <a:normAutofit fontScale="92500"/>
          </a:bodyPr>
          <a:lstStyle/>
          <a:p>
            <a:r>
              <a:rPr lang="en-US" sz="2400" dirty="0"/>
              <a:t>Fall Army worm (FAW) –Detected in 9 provinces but sporadic in Western Came- Control measures R449</a:t>
            </a:r>
          </a:p>
          <a:p>
            <a:r>
              <a:rPr lang="en-US" sz="2400" dirty="0"/>
              <a:t>Oriental fruit fly- Not established in Free state, Northern, Western and Eastern Cape (Control measures R110)</a:t>
            </a:r>
          </a:p>
          <a:p>
            <a:r>
              <a:rPr lang="en-US" sz="2400" dirty="0"/>
              <a:t>Banana Bunchy Top Virus (BBTV), only established in the </a:t>
            </a:r>
            <a:r>
              <a:rPr lang="en-US" sz="2400" dirty="0" err="1"/>
              <a:t>Ugu</a:t>
            </a:r>
            <a:r>
              <a:rPr lang="en-US" sz="2400" dirty="0"/>
              <a:t> district KZN (Control measures R110)</a:t>
            </a:r>
            <a:endParaRPr lang="en-ZA" sz="2400"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13</a:t>
            </a:fld>
            <a:endParaRPr lang="en-ZA"/>
          </a:p>
        </p:txBody>
      </p:sp>
      <p:pic>
        <p:nvPicPr>
          <p:cNvPr id="7" name="Picture 5" descr="C:\Users\JanHendrikV\AppData\Local\Microsoft\Windows\Temporary Internet Files\Content.Outlook\F5MO8KS1\20180704_144249_HDR.jpg"/>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5076056" y="1485326"/>
            <a:ext cx="3821214" cy="4031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36512" y="5743866"/>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583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FAW</a:t>
            </a:r>
            <a:endParaRPr lang="en-ZA" dirty="0"/>
          </a:p>
        </p:txBody>
      </p:sp>
      <p:sp>
        <p:nvSpPr>
          <p:cNvPr id="3" name="Content Placeholder 2"/>
          <p:cNvSpPr>
            <a:spLocks noGrp="1"/>
          </p:cNvSpPr>
          <p:nvPr>
            <p:ph idx="1"/>
          </p:nvPr>
        </p:nvSpPr>
        <p:spPr>
          <a:xfrm>
            <a:off x="457200" y="1126003"/>
            <a:ext cx="5050904" cy="2663037"/>
          </a:xfrm>
        </p:spPr>
        <p:txBody>
          <a:bodyPr>
            <a:normAutofit/>
          </a:bodyPr>
          <a:lstStyle/>
          <a:p>
            <a:pPr marL="0" indent="0">
              <a:buNone/>
            </a:pPr>
            <a:r>
              <a:rPr lang="en-US" sz="2400" dirty="0"/>
              <a:t>A migratory pests with a wide host range but causes mostly serious damage on maize crops in Africa</a:t>
            </a:r>
          </a:p>
          <a:p>
            <a:pPr marL="0" indent="0">
              <a:buNone/>
            </a:pPr>
            <a:r>
              <a:rPr lang="en-US" sz="2400" dirty="0"/>
              <a:t>Causes serious leaf and stem damage </a:t>
            </a:r>
          </a:p>
          <a:p>
            <a:pPr marL="0" indent="0">
              <a:buNone/>
            </a:pPr>
            <a:r>
              <a:rPr lang="en-US" sz="2400" dirty="0"/>
              <a:t>Also feeds on growth points,  tussles and developing cobs</a:t>
            </a:r>
          </a:p>
          <a:p>
            <a:pPr marL="0" indent="0">
              <a:buNone/>
            </a:pPr>
            <a:endParaRPr lang="en-ZA" sz="2400"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14</a:t>
            </a:fld>
            <a:endParaRPr lang="en-ZA"/>
          </a:p>
        </p:txBody>
      </p:sp>
      <p:pic>
        <p:nvPicPr>
          <p:cNvPr id="6" name="Picture 5"/>
          <p:cNvPicPr>
            <a:picLocks noChangeAspect="1"/>
          </p:cNvPicPr>
          <p:nvPr/>
        </p:nvPicPr>
        <p:blipFill>
          <a:blip r:embed="rId2"/>
          <a:stretch>
            <a:fillRect/>
          </a:stretch>
        </p:blipFill>
        <p:spPr>
          <a:xfrm>
            <a:off x="5724128" y="274637"/>
            <a:ext cx="2642333" cy="2952328"/>
          </a:xfrm>
          <a:prstGeom prst="rect">
            <a:avLst/>
          </a:prstGeom>
        </p:spPr>
      </p:pic>
      <p:sp>
        <p:nvSpPr>
          <p:cNvPr id="7" name="TextBox 6"/>
          <p:cNvSpPr txBox="1"/>
          <p:nvPr/>
        </p:nvSpPr>
        <p:spPr>
          <a:xfrm>
            <a:off x="5750768" y="2785088"/>
            <a:ext cx="3077585" cy="400110"/>
          </a:xfrm>
          <a:prstGeom prst="rect">
            <a:avLst/>
          </a:prstGeom>
          <a:noFill/>
        </p:spPr>
        <p:txBody>
          <a:bodyPr wrap="square" rtlCol="0">
            <a:spAutoFit/>
          </a:bodyPr>
          <a:lstStyle/>
          <a:p>
            <a:r>
              <a:rPr lang="en-ZA" sz="1000" dirty="0">
                <a:solidFill>
                  <a:srgbClr val="FFFF00"/>
                </a:solidFill>
                <a:effectLst>
                  <a:outerShdw blurRad="38100" dist="38100" dir="2700000" algn="tl">
                    <a:srgbClr val="000000">
                      <a:alpha val="43137"/>
                    </a:srgbClr>
                  </a:outerShdw>
                </a:effectLst>
              </a:rPr>
              <a:t>Male </a:t>
            </a:r>
            <a:r>
              <a:rPr lang="en-ZA" sz="1000" i="1" dirty="0" err="1">
                <a:solidFill>
                  <a:srgbClr val="FFFF00"/>
                </a:solidFill>
                <a:effectLst>
                  <a:outerShdw blurRad="38100" dist="38100" dir="2700000" algn="tl">
                    <a:srgbClr val="000000">
                      <a:alpha val="43137"/>
                    </a:srgbClr>
                  </a:outerShdw>
                </a:effectLst>
              </a:rPr>
              <a:t>Spodoptera</a:t>
            </a:r>
            <a:r>
              <a:rPr lang="en-ZA" sz="1000" i="1" dirty="0">
                <a:solidFill>
                  <a:srgbClr val="FFFF00"/>
                </a:solidFill>
                <a:effectLst>
                  <a:outerShdw blurRad="38100" dist="38100" dir="2700000" algn="tl">
                    <a:srgbClr val="000000">
                      <a:alpha val="43137"/>
                    </a:srgbClr>
                  </a:outerShdw>
                </a:effectLst>
              </a:rPr>
              <a:t> </a:t>
            </a:r>
            <a:r>
              <a:rPr lang="en-ZA" sz="1000" i="1" dirty="0" err="1">
                <a:solidFill>
                  <a:srgbClr val="FFFF00"/>
                </a:solidFill>
                <a:effectLst>
                  <a:outerShdw blurRad="38100" dist="38100" dir="2700000" algn="tl">
                    <a:srgbClr val="000000">
                      <a:alpha val="43137"/>
                    </a:srgbClr>
                  </a:outerShdw>
                </a:effectLst>
              </a:rPr>
              <a:t>frugiperda</a:t>
            </a:r>
            <a:r>
              <a:rPr lang="en-ZA" sz="1000" i="1" dirty="0">
                <a:solidFill>
                  <a:srgbClr val="FFFF00"/>
                </a:solidFill>
                <a:effectLst>
                  <a:outerShdw blurRad="38100" dist="38100" dir="2700000" algn="tl">
                    <a:srgbClr val="000000">
                      <a:alpha val="43137"/>
                    </a:srgbClr>
                  </a:outerShdw>
                </a:effectLst>
              </a:rPr>
              <a:t> </a:t>
            </a:r>
            <a:r>
              <a:rPr lang="en-ZA" sz="1000" dirty="0">
                <a:solidFill>
                  <a:srgbClr val="FFFF00"/>
                </a:solidFill>
                <a:effectLst>
                  <a:outerShdw blurRad="38100" dist="38100" dir="2700000" algn="tl">
                    <a:srgbClr val="000000">
                      <a:alpha val="43137"/>
                    </a:srgbClr>
                  </a:outerShdw>
                </a:effectLst>
              </a:rPr>
              <a:t>adult on maize.</a:t>
            </a:r>
          </a:p>
          <a:p>
            <a:r>
              <a:rPr lang="en-ZA" sz="1000" dirty="0">
                <a:solidFill>
                  <a:srgbClr val="FFFF00"/>
                </a:solidFill>
                <a:effectLst>
                  <a:outerShdw blurRad="38100" dist="38100" dir="2700000" algn="tl">
                    <a:srgbClr val="000000">
                      <a:alpha val="43137"/>
                    </a:srgbClr>
                  </a:outerShdw>
                </a:effectLst>
              </a:rPr>
              <a:t> Photo: Desiree van </a:t>
            </a:r>
            <a:r>
              <a:rPr lang="en-ZA" sz="1000" dirty="0" err="1">
                <a:solidFill>
                  <a:srgbClr val="FFFF00"/>
                </a:solidFill>
                <a:effectLst>
                  <a:outerShdw blurRad="38100" dist="38100" dir="2700000" algn="tl">
                    <a:srgbClr val="000000">
                      <a:alpha val="43137"/>
                    </a:srgbClr>
                  </a:outerShdw>
                </a:effectLst>
              </a:rPr>
              <a:t>Heerden</a:t>
            </a:r>
            <a:endParaRPr lang="en-ZA" sz="1000" dirty="0">
              <a:solidFill>
                <a:srgbClr val="FFFF00"/>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3"/>
          <a:stretch>
            <a:fillRect/>
          </a:stretch>
        </p:blipFill>
        <p:spPr>
          <a:xfrm>
            <a:off x="5699492" y="3359809"/>
            <a:ext cx="2657872" cy="2049091"/>
          </a:xfrm>
          <a:prstGeom prst="rect">
            <a:avLst/>
          </a:prstGeom>
        </p:spPr>
      </p:pic>
      <p:pic>
        <p:nvPicPr>
          <p:cNvPr id="11"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35496" y="5743866"/>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14400" y="3972616"/>
            <a:ext cx="4536504" cy="1384995"/>
          </a:xfrm>
          <a:prstGeom prst="rect">
            <a:avLst/>
          </a:prstGeom>
          <a:solidFill>
            <a:schemeClr val="accent6">
              <a:lumMod val="40000"/>
              <a:lumOff val="60000"/>
            </a:schemeClr>
          </a:solidFill>
        </p:spPr>
        <p:txBody>
          <a:bodyPr wrap="square" rtlCol="0">
            <a:spAutoFit/>
          </a:bodyPr>
          <a:lstStyle/>
          <a:p>
            <a:r>
              <a:rPr lang="en-US" sz="2800" dirty="0"/>
              <a:t>Compulsory notification and control is needed in terms of R449</a:t>
            </a:r>
            <a:endParaRPr lang="en-ZA" sz="2800" dirty="0"/>
          </a:p>
        </p:txBody>
      </p:sp>
    </p:spTree>
    <p:extLst>
      <p:ext uri="{BB962C8B-B14F-4D97-AF65-F5344CB8AC3E}">
        <p14:creationId xmlns:p14="http://schemas.microsoft.com/office/powerpoint/2010/main" val="2492284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15</a:t>
            </a:fld>
            <a:endParaRPr lang="en-ZA"/>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t="24004" b="31992"/>
          <a:stretch>
            <a:fillRect/>
          </a:stretch>
        </p:blipFill>
        <p:spPr bwMode="auto">
          <a:xfrm>
            <a:off x="35496"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9231" cy="5815874"/>
          </a:xfrm>
          <a:prstGeom prst="rect">
            <a:avLst/>
          </a:prstGeom>
        </p:spPr>
      </p:pic>
    </p:spTree>
    <p:extLst>
      <p:ext uri="{BB962C8B-B14F-4D97-AF65-F5344CB8AC3E}">
        <p14:creationId xmlns:p14="http://schemas.microsoft.com/office/powerpoint/2010/main" val="1835212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Oriental fruit fly</a:t>
            </a:r>
            <a:endParaRPr lang="en-ZA" dirty="0"/>
          </a:p>
        </p:txBody>
      </p:sp>
      <p:sp>
        <p:nvSpPr>
          <p:cNvPr id="3" name="Content Placeholder 2"/>
          <p:cNvSpPr>
            <a:spLocks noGrp="1"/>
          </p:cNvSpPr>
          <p:nvPr>
            <p:ph idx="1"/>
          </p:nvPr>
        </p:nvSpPr>
        <p:spPr>
          <a:xfrm>
            <a:off x="444949" y="1411602"/>
            <a:ext cx="3970784" cy="4525963"/>
          </a:xfrm>
        </p:spPr>
        <p:txBody>
          <a:bodyPr>
            <a:normAutofit/>
          </a:bodyPr>
          <a:lstStyle/>
          <a:p>
            <a:pPr marL="0" indent="0">
              <a:buNone/>
            </a:pPr>
            <a:r>
              <a:rPr lang="en-US" sz="2400" dirty="0"/>
              <a:t>Large host range</a:t>
            </a:r>
          </a:p>
          <a:p>
            <a:pPr marL="0" indent="0">
              <a:buNone/>
            </a:pPr>
            <a:r>
              <a:rPr lang="en-US" sz="2400" dirty="0"/>
              <a:t>Short life cycle </a:t>
            </a:r>
          </a:p>
          <a:p>
            <a:pPr marL="0" indent="0">
              <a:buNone/>
            </a:pPr>
            <a:r>
              <a:rPr lang="en-US" sz="2400" dirty="0"/>
              <a:t>Competitive, dominating fruit fly</a:t>
            </a:r>
          </a:p>
          <a:p>
            <a:pPr marL="0" indent="0">
              <a:buNone/>
            </a:pPr>
            <a:r>
              <a:rPr lang="en-US" sz="2400" dirty="0"/>
              <a:t>Large amount of eggs per fruit</a:t>
            </a:r>
          </a:p>
          <a:p>
            <a:pPr marL="0" indent="0">
              <a:buNone/>
            </a:pPr>
            <a:r>
              <a:rPr lang="en-US" sz="2400" dirty="0"/>
              <a:t>Causes large amount of damage if not controlled </a:t>
            </a:r>
            <a:endParaRPr lang="en-ZA" sz="2400"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16</a:t>
            </a:fld>
            <a:endParaRPr lang="en-ZA"/>
          </a:p>
        </p:txBody>
      </p:sp>
      <p:sp>
        <p:nvSpPr>
          <p:cNvPr id="6" name="Content Placeholder 2"/>
          <p:cNvSpPr txBox="1">
            <a:spLocks/>
          </p:cNvSpPr>
          <p:nvPr/>
        </p:nvSpPr>
        <p:spPr bwMode="auto">
          <a:xfrm>
            <a:off x="4427984" y="1273749"/>
            <a:ext cx="4258816" cy="3955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ZA" altLang="en-US" sz="2100" dirty="0">
                <a:solidFill>
                  <a:schemeClr val="tx1">
                    <a:lumMod val="95000"/>
                    <a:lumOff val="5000"/>
                  </a:schemeClr>
                </a:solidFill>
                <a:latin typeface="Arial" charset="0"/>
                <a:cs typeface="Arial" charset="0"/>
              </a:rPr>
              <a:t>Permanent surveillance (DALRRD, Fruit Fly Africa, Producers (Exporters))</a:t>
            </a:r>
          </a:p>
          <a:p>
            <a:pPr marL="0" indent="0">
              <a:buNone/>
            </a:pPr>
            <a:r>
              <a:rPr lang="en-ZA" altLang="en-US" sz="2100" dirty="0">
                <a:solidFill>
                  <a:schemeClr val="tx1">
                    <a:lumMod val="95000"/>
                    <a:lumOff val="5000"/>
                  </a:schemeClr>
                </a:solidFill>
                <a:latin typeface="Arial" charset="0"/>
                <a:cs typeface="Arial" charset="0"/>
              </a:rPr>
              <a:t>One positive (free areas)– delimiting plus quarantine</a:t>
            </a:r>
          </a:p>
          <a:p>
            <a:pPr marL="0" indent="0">
              <a:buNone/>
            </a:pPr>
            <a:r>
              <a:rPr lang="en-ZA" altLang="en-US" sz="2100" dirty="0">
                <a:solidFill>
                  <a:schemeClr val="tx1">
                    <a:lumMod val="95000"/>
                    <a:lumOff val="5000"/>
                  </a:schemeClr>
                </a:solidFill>
                <a:latin typeface="Arial" charset="0"/>
                <a:cs typeface="Arial" charset="0"/>
              </a:rPr>
              <a:t>Two or more positives (free areas)- delimiting plus quarantine actions and removal control</a:t>
            </a:r>
          </a:p>
          <a:p>
            <a:pPr marL="0" indent="0">
              <a:buNone/>
            </a:pPr>
            <a:r>
              <a:rPr lang="en-ZA" altLang="en-US" sz="2100" dirty="0">
                <a:latin typeface="Arial" charset="0"/>
                <a:cs typeface="Arial" charset="0"/>
              </a:rPr>
              <a:t>Quarantine: 5km radius minimum by means of an official order</a:t>
            </a:r>
          </a:p>
          <a:p>
            <a:pPr marL="0" indent="0">
              <a:buNone/>
            </a:pPr>
            <a:r>
              <a:rPr lang="en-ZA" altLang="en-US" sz="2100" dirty="0">
                <a:latin typeface="Arial" charset="0"/>
                <a:cs typeface="Arial" charset="0"/>
              </a:rPr>
              <a:t>Delimiting: 25 square km over a 5km radius depending on topography, available host material etc. </a:t>
            </a:r>
          </a:p>
          <a:p>
            <a:pPr marL="0" indent="0">
              <a:buNone/>
            </a:pPr>
            <a:r>
              <a:rPr lang="en-ZA" altLang="en-US" sz="2100" dirty="0">
                <a:latin typeface="Arial" charset="0"/>
                <a:cs typeface="Arial" charset="0"/>
              </a:rPr>
              <a:t>100km radiating road transect traps</a:t>
            </a:r>
          </a:p>
          <a:p>
            <a:pPr marL="0" indent="0">
              <a:buNone/>
            </a:pPr>
            <a:r>
              <a:rPr lang="en-ZA" altLang="en-US" sz="2100" dirty="0">
                <a:latin typeface="Arial" charset="0"/>
                <a:cs typeface="Arial" charset="0"/>
              </a:rPr>
              <a:t>Corrective and quarantine measures: Official order </a:t>
            </a:r>
          </a:p>
        </p:txBody>
      </p:sp>
      <p:sp>
        <p:nvSpPr>
          <p:cNvPr id="7" name="TextBox 6"/>
          <p:cNvSpPr txBox="1"/>
          <p:nvPr/>
        </p:nvSpPr>
        <p:spPr>
          <a:xfrm>
            <a:off x="2411759" y="5013176"/>
            <a:ext cx="5974757" cy="1200329"/>
          </a:xfrm>
          <a:prstGeom prst="rect">
            <a:avLst/>
          </a:prstGeom>
          <a:solidFill>
            <a:schemeClr val="accent6">
              <a:lumMod val="40000"/>
              <a:lumOff val="60000"/>
            </a:schemeClr>
          </a:solidFill>
        </p:spPr>
        <p:txBody>
          <a:bodyPr wrap="square" rtlCol="0">
            <a:spAutoFit/>
          </a:bodyPr>
          <a:lstStyle/>
          <a:p>
            <a:r>
              <a:rPr lang="en-US" sz="2400" dirty="0"/>
              <a:t>Restricted removal of fruit from infested(quarantine) areas are implemented in terms of R110</a:t>
            </a:r>
            <a:endParaRPr lang="en-ZA" sz="2400" dirty="0"/>
          </a:p>
        </p:txBody>
      </p:sp>
    </p:spTree>
    <p:extLst>
      <p:ext uri="{BB962C8B-B14F-4D97-AF65-F5344CB8AC3E}">
        <p14:creationId xmlns:p14="http://schemas.microsoft.com/office/powerpoint/2010/main" val="230412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84" y="43345"/>
            <a:ext cx="4042792" cy="1143000"/>
          </a:xfrm>
        </p:spPr>
        <p:txBody>
          <a:bodyPr/>
          <a:lstStyle/>
          <a:p>
            <a:r>
              <a:rPr lang="en-US" dirty="0"/>
              <a:t>BBTV</a:t>
            </a:r>
            <a:endParaRPr lang="en-ZA" dirty="0"/>
          </a:p>
        </p:txBody>
      </p:sp>
      <p:sp>
        <p:nvSpPr>
          <p:cNvPr id="3" name="Content Placeholder 2"/>
          <p:cNvSpPr>
            <a:spLocks noGrp="1"/>
          </p:cNvSpPr>
          <p:nvPr>
            <p:ph idx="1"/>
          </p:nvPr>
        </p:nvSpPr>
        <p:spPr>
          <a:xfrm>
            <a:off x="205684" y="852460"/>
            <a:ext cx="5122912" cy="4525963"/>
          </a:xfrm>
        </p:spPr>
        <p:txBody>
          <a:bodyPr>
            <a:normAutofit/>
          </a:bodyPr>
          <a:lstStyle/>
          <a:p>
            <a:pPr marL="0" indent="0">
              <a:buNone/>
            </a:pPr>
            <a:r>
              <a:rPr lang="en-US" sz="2400" dirty="0"/>
              <a:t>Devastating virus on bananas</a:t>
            </a:r>
          </a:p>
          <a:p>
            <a:pPr marL="0" indent="0">
              <a:buNone/>
            </a:pPr>
            <a:r>
              <a:rPr lang="en-US" sz="2400" dirty="0"/>
              <a:t>Spread by the Banana aphid and propagation material (nursery plants and suckers)</a:t>
            </a:r>
          </a:p>
          <a:p>
            <a:pPr marL="0" indent="0">
              <a:buNone/>
            </a:pPr>
            <a:r>
              <a:rPr lang="en-US" sz="2400" dirty="0"/>
              <a:t>No cure and plants (normally whole mat) must be destroyed once infected while aphids are controlled chemically to avoid flying to new plants </a:t>
            </a:r>
          </a:p>
          <a:p>
            <a:pPr marL="0" indent="0">
              <a:buNone/>
            </a:pPr>
            <a:r>
              <a:rPr lang="en-US" sz="2400" dirty="0"/>
              <a:t>Survey as part of the Strategic plan of DALRRD</a:t>
            </a:r>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17</a:t>
            </a:fld>
            <a:endParaRPr lang="en-ZA"/>
          </a:p>
        </p:txBody>
      </p:sp>
      <p:pic>
        <p:nvPicPr>
          <p:cNvPr id="6" name="Picture 5"/>
          <p:cNvPicPr>
            <a:picLocks noChangeAspect="1"/>
          </p:cNvPicPr>
          <p:nvPr/>
        </p:nvPicPr>
        <p:blipFill rotWithShape="1">
          <a:blip r:embed="rId2"/>
          <a:srcRect l="15784" r="18826"/>
          <a:stretch/>
        </p:blipFill>
        <p:spPr>
          <a:xfrm flipH="1">
            <a:off x="5259323" y="15489"/>
            <a:ext cx="2088232" cy="4257999"/>
          </a:xfrm>
          <a:prstGeom prst="rect">
            <a:avLst/>
          </a:prstGeom>
          <a:ln>
            <a:noFill/>
          </a:ln>
          <a:effectLst>
            <a:softEdge rad="112500"/>
          </a:effectLst>
        </p:spPr>
      </p:pic>
      <p:pic>
        <p:nvPicPr>
          <p:cNvPr id="7" name="Picture 6"/>
          <p:cNvPicPr>
            <a:picLocks noChangeAspect="1"/>
          </p:cNvPicPr>
          <p:nvPr/>
        </p:nvPicPr>
        <p:blipFill rotWithShape="1">
          <a:blip r:embed="rId3"/>
          <a:srcRect l="17935" t="32266" r="7454"/>
          <a:stretch/>
        </p:blipFill>
        <p:spPr>
          <a:xfrm>
            <a:off x="6670671" y="3115442"/>
            <a:ext cx="2249750" cy="2723162"/>
          </a:xfrm>
          <a:prstGeom prst="rect">
            <a:avLst/>
          </a:prstGeom>
          <a:ln>
            <a:noFill/>
          </a:ln>
          <a:effectLst>
            <a:softEdge rad="112500"/>
          </a:effectLst>
        </p:spPr>
      </p:pic>
      <p:sp>
        <p:nvSpPr>
          <p:cNvPr id="8" name="Oval 7"/>
          <p:cNvSpPr/>
          <p:nvPr/>
        </p:nvSpPr>
        <p:spPr>
          <a:xfrm>
            <a:off x="5580112" y="1124744"/>
            <a:ext cx="1562472" cy="2495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7142584" y="1695546"/>
            <a:ext cx="1893912" cy="923330"/>
          </a:xfrm>
          <a:prstGeom prst="rect">
            <a:avLst/>
          </a:prstGeom>
          <a:noFill/>
        </p:spPr>
        <p:txBody>
          <a:bodyPr wrap="square" rtlCol="0">
            <a:spAutoFit/>
          </a:bodyPr>
          <a:lstStyle/>
          <a:p>
            <a:r>
              <a:rPr lang="en-US" dirty="0"/>
              <a:t>Reduced  and underdeveloped fruit </a:t>
            </a:r>
            <a:endParaRPr lang="en-ZA" dirty="0"/>
          </a:p>
        </p:txBody>
      </p:sp>
      <p:sp>
        <p:nvSpPr>
          <p:cNvPr id="10" name="Oval 9"/>
          <p:cNvSpPr/>
          <p:nvPr/>
        </p:nvSpPr>
        <p:spPr>
          <a:xfrm>
            <a:off x="7445018" y="4147740"/>
            <a:ext cx="1231438" cy="18015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p:nvSpPr>
        <p:spPr>
          <a:xfrm>
            <a:off x="5328596" y="4421902"/>
            <a:ext cx="1644233" cy="369332"/>
          </a:xfrm>
          <a:prstGeom prst="rect">
            <a:avLst/>
          </a:prstGeom>
          <a:noFill/>
        </p:spPr>
        <p:txBody>
          <a:bodyPr wrap="none" rtlCol="0">
            <a:spAutoFit/>
          </a:bodyPr>
          <a:lstStyle/>
          <a:p>
            <a:r>
              <a:rPr lang="en-US" dirty="0"/>
              <a:t>Stunted growth</a:t>
            </a:r>
            <a:endParaRPr lang="en-ZA" dirty="0"/>
          </a:p>
        </p:txBody>
      </p:sp>
      <p:pic>
        <p:nvPicPr>
          <p:cNvPr id="12" name="Picture 11"/>
          <p:cNvPicPr>
            <a:picLocks noChangeAspect="1"/>
          </p:cNvPicPr>
          <p:nvPr/>
        </p:nvPicPr>
        <p:blipFill>
          <a:blip r:embed="rId4"/>
          <a:stretch>
            <a:fillRect/>
          </a:stretch>
        </p:blipFill>
        <p:spPr>
          <a:xfrm>
            <a:off x="3270" y="5785011"/>
            <a:ext cx="3438442" cy="1072989"/>
          </a:xfrm>
          <a:prstGeom prst="rect">
            <a:avLst/>
          </a:prstGeom>
        </p:spPr>
      </p:pic>
      <p:sp>
        <p:nvSpPr>
          <p:cNvPr id="13" name="TextBox 12"/>
          <p:cNvSpPr txBox="1"/>
          <p:nvPr/>
        </p:nvSpPr>
        <p:spPr>
          <a:xfrm>
            <a:off x="6714801" y="5757456"/>
            <a:ext cx="1080745" cy="246221"/>
          </a:xfrm>
          <a:prstGeom prst="rect">
            <a:avLst/>
          </a:prstGeom>
          <a:noFill/>
        </p:spPr>
        <p:txBody>
          <a:bodyPr wrap="none" rtlCol="0">
            <a:spAutoFit/>
          </a:bodyPr>
          <a:lstStyle/>
          <a:p>
            <a:r>
              <a:rPr lang="en-US" sz="1000" dirty="0"/>
              <a:t>Photos JH Venter</a:t>
            </a:r>
            <a:endParaRPr lang="en-ZA" sz="1000" dirty="0"/>
          </a:p>
        </p:txBody>
      </p:sp>
      <p:sp>
        <p:nvSpPr>
          <p:cNvPr id="14" name="TextBox 13"/>
          <p:cNvSpPr txBox="1"/>
          <p:nvPr/>
        </p:nvSpPr>
        <p:spPr>
          <a:xfrm>
            <a:off x="1797387" y="4701779"/>
            <a:ext cx="4320480" cy="1200329"/>
          </a:xfrm>
          <a:prstGeom prst="rect">
            <a:avLst/>
          </a:prstGeom>
          <a:solidFill>
            <a:schemeClr val="accent6">
              <a:lumMod val="20000"/>
              <a:lumOff val="80000"/>
            </a:schemeClr>
          </a:solidFill>
        </p:spPr>
        <p:txBody>
          <a:bodyPr wrap="square" rtlCol="0">
            <a:spAutoFit/>
          </a:bodyPr>
          <a:lstStyle/>
          <a:p>
            <a:r>
              <a:rPr lang="en-US" sz="2400" dirty="0"/>
              <a:t>The removal of propagation material is restricted in terms of R110 </a:t>
            </a:r>
            <a:endParaRPr lang="en-ZA" sz="2400" dirty="0"/>
          </a:p>
        </p:txBody>
      </p:sp>
    </p:spTree>
    <p:extLst>
      <p:ext uri="{BB962C8B-B14F-4D97-AF65-F5344CB8AC3E}">
        <p14:creationId xmlns:p14="http://schemas.microsoft.com/office/powerpoint/2010/main" val="339455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18</a:t>
            </a:fld>
            <a:endParaRPr lang="en-Z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8826122" cy="5184576"/>
          </a:xfrm>
          <a:prstGeom prst="rect">
            <a:avLst/>
          </a:prstGeom>
        </p:spPr>
      </p:pic>
      <p:pic>
        <p:nvPicPr>
          <p:cNvPr id="7" name="Picture 6"/>
          <p:cNvPicPr>
            <a:picLocks noChangeAspect="1"/>
          </p:cNvPicPr>
          <p:nvPr/>
        </p:nvPicPr>
        <p:blipFill>
          <a:blip r:embed="rId3"/>
          <a:stretch>
            <a:fillRect/>
          </a:stretch>
        </p:blipFill>
        <p:spPr>
          <a:xfrm>
            <a:off x="3270" y="5785011"/>
            <a:ext cx="3438442" cy="1072989"/>
          </a:xfrm>
          <a:prstGeom prst="rect">
            <a:avLst/>
          </a:prstGeom>
        </p:spPr>
      </p:pic>
    </p:spTree>
    <p:extLst>
      <p:ext uri="{BB962C8B-B14F-4D97-AF65-F5344CB8AC3E}">
        <p14:creationId xmlns:p14="http://schemas.microsoft.com/office/powerpoint/2010/main" val="6995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Serious quarantine pests in the region but not in South Africa yet </a:t>
            </a:r>
            <a:endParaRPr lang="en-ZA" dirty="0"/>
          </a:p>
        </p:txBody>
      </p:sp>
      <p:sp>
        <p:nvSpPr>
          <p:cNvPr id="3" name="Content Placeholder 2"/>
          <p:cNvSpPr>
            <a:spLocks noGrp="1"/>
          </p:cNvSpPr>
          <p:nvPr>
            <p:ph idx="1"/>
          </p:nvPr>
        </p:nvSpPr>
        <p:spPr/>
        <p:txBody>
          <a:bodyPr/>
          <a:lstStyle/>
          <a:p>
            <a:r>
              <a:rPr lang="en-US" i="1" dirty="0" err="1"/>
              <a:t>Candidatus</a:t>
            </a:r>
            <a:r>
              <a:rPr lang="en-US" i="1" dirty="0"/>
              <a:t> </a:t>
            </a:r>
            <a:r>
              <a:rPr lang="en-US" i="1" dirty="0" err="1"/>
              <a:t>Liberibacter</a:t>
            </a:r>
            <a:r>
              <a:rPr lang="en-US" i="1" dirty="0"/>
              <a:t> </a:t>
            </a:r>
            <a:r>
              <a:rPr lang="en-US" i="1" dirty="0" err="1"/>
              <a:t>aciaticus</a:t>
            </a:r>
            <a:r>
              <a:rPr lang="en-US" i="1" dirty="0"/>
              <a:t> </a:t>
            </a:r>
            <a:r>
              <a:rPr lang="en-US" dirty="0"/>
              <a:t>(Citrus Greening Asian strain) and its Vector </a:t>
            </a:r>
            <a:r>
              <a:rPr lang="en-US" i="1" dirty="0" err="1"/>
              <a:t>Diaphorina</a:t>
            </a:r>
            <a:r>
              <a:rPr lang="en-US" i="1" dirty="0"/>
              <a:t> </a:t>
            </a:r>
            <a:r>
              <a:rPr lang="en-US" i="1" dirty="0" err="1"/>
              <a:t>citri</a:t>
            </a:r>
            <a:r>
              <a:rPr lang="en-US" i="1" dirty="0"/>
              <a:t> </a:t>
            </a:r>
            <a:r>
              <a:rPr lang="en-US" dirty="0"/>
              <a:t>Asian citrus psyllid or HLB</a:t>
            </a:r>
          </a:p>
          <a:p>
            <a:r>
              <a:rPr lang="en-US" dirty="0"/>
              <a:t> </a:t>
            </a:r>
            <a:r>
              <a:rPr lang="en-ZA" i="1" dirty="0" err="1"/>
              <a:t>Fusarium</a:t>
            </a:r>
            <a:r>
              <a:rPr lang="en-ZA" i="1" dirty="0"/>
              <a:t> </a:t>
            </a:r>
            <a:r>
              <a:rPr lang="en-ZA" i="1" dirty="0" err="1"/>
              <a:t>oxysporum</a:t>
            </a:r>
            <a:r>
              <a:rPr lang="en-ZA" i="1" dirty="0"/>
              <a:t> </a:t>
            </a:r>
            <a:r>
              <a:rPr lang="en-ZA" i="1" dirty="0" err="1"/>
              <a:t>f.sp</a:t>
            </a:r>
            <a:r>
              <a:rPr lang="en-ZA" i="1" dirty="0"/>
              <a:t>. </a:t>
            </a:r>
            <a:r>
              <a:rPr lang="en-ZA" i="1" dirty="0" err="1"/>
              <a:t>cubense</a:t>
            </a:r>
            <a:r>
              <a:rPr lang="en-ZA" i="1" dirty="0"/>
              <a:t> </a:t>
            </a:r>
            <a:r>
              <a:rPr lang="en-ZA" dirty="0"/>
              <a:t>tropical race 4 or TR4</a:t>
            </a:r>
          </a:p>
          <a:p>
            <a:r>
              <a:rPr lang="en-US" i="1" dirty="0" err="1"/>
              <a:t>Bactrocera</a:t>
            </a:r>
            <a:r>
              <a:rPr lang="en-US" i="1" dirty="0"/>
              <a:t> </a:t>
            </a:r>
            <a:r>
              <a:rPr lang="en-US" i="1" dirty="0" err="1"/>
              <a:t>zonata</a:t>
            </a:r>
            <a:r>
              <a:rPr lang="en-US" i="1" dirty="0"/>
              <a:t> </a:t>
            </a:r>
            <a:r>
              <a:rPr lang="en-US" dirty="0"/>
              <a:t>(Peach fruit fly)</a:t>
            </a:r>
          </a:p>
          <a:p>
            <a:r>
              <a:rPr lang="en-US" i="1" dirty="0" err="1"/>
              <a:t>Zeugodacus</a:t>
            </a:r>
            <a:r>
              <a:rPr lang="en-US" i="1" dirty="0"/>
              <a:t> </a:t>
            </a:r>
            <a:r>
              <a:rPr lang="en-US" i="1" dirty="0" err="1"/>
              <a:t>cucurbitae</a:t>
            </a:r>
            <a:r>
              <a:rPr lang="en-US" i="1" dirty="0"/>
              <a:t> </a:t>
            </a:r>
            <a:r>
              <a:rPr lang="en-US" dirty="0"/>
              <a:t>(Melon fruit fly</a:t>
            </a:r>
            <a:endParaRPr lang="en-ZA"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19</a:t>
            </a:fld>
            <a:endParaRPr lang="en-ZA"/>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t="24004" b="31992"/>
          <a:stretch>
            <a:fillRect/>
          </a:stretch>
        </p:blipFill>
        <p:spPr bwMode="auto">
          <a:xfrm>
            <a:off x="35496" y="5671858"/>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49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2309" y="596571"/>
            <a:ext cx="8959382" cy="49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739571"/>
            <a:ext cx="8229600" cy="4386592"/>
          </a:xfrm>
        </p:spPr>
        <p:txBody>
          <a:bodyPr/>
          <a:lstStyle/>
          <a:p>
            <a:pPr marL="0" indent="0" algn="ctr">
              <a:buNone/>
            </a:pPr>
            <a:r>
              <a:rPr lang="en-ZA" sz="3420" dirty="0"/>
              <a:t>In September 2015, 193 world leaders agreed to 17 Global Goals for Sustainable Development. If these Goals are completed, it would mean an end to extreme poverty, inequality and climate change by 2030.</a:t>
            </a:r>
          </a:p>
        </p:txBody>
      </p:sp>
      <p:sp>
        <p:nvSpPr>
          <p:cNvPr id="4" name="Slide Number Placeholder 3"/>
          <p:cNvSpPr>
            <a:spLocks noGrp="1"/>
          </p:cNvSpPr>
          <p:nvPr>
            <p:ph type="sldNum" sz="quarter" idx="10"/>
          </p:nvPr>
        </p:nvSpPr>
        <p:spPr/>
        <p:txBody>
          <a:bodyPr/>
          <a:lstStyle/>
          <a:p>
            <a:fld id="{CAC365DC-4914-45CD-851D-9B1376EF2191}" type="slidenum">
              <a:rPr lang="en-ZA" altLang="en-US" smtClean="0"/>
              <a:pPr/>
              <a:t>2</a:t>
            </a:fld>
            <a:endParaRPr lang="en-ZA" altLang="en-US" dirty="0"/>
          </a:p>
        </p:txBody>
      </p:sp>
      <p:sp>
        <p:nvSpPr>
          <p:cNvPr id="5" name="Footer Placeholder 4"/>
          <p:cNvSpPr>
            <a:spLocks noGrp="1"/>
          </p:cNvSpPr>
          <p:nvPr>
            <p:ph type="ftr" sz="quarter" idx="11"/>
          </p:nvPr>
        </p:nvSpPr>
        <p:spPr/>
        <p:txBody>
          <a:bodyPr/>
          <a:lstStyle/>
          <a:p>
            <a:r>
              <a:rPr lang="en-ZA"/>
              <a:t>#IYPH2020 #PlantHealth</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116764" y="5657645"/>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45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Citrus greening (HLB)</a:t>
            </a:r>
            <a:endParaRPr lang="en-ZA" dirty="0"/>
          </a:p>
        </p:txBody>
      </p:sp>
      <p:pic>
        <p:nvPicPr>
          <p:cNvPr id="6" name="Content Placeholder 5"/>
          <p:cNvPicPr>
            <a:picLocks noGrp="1" noChangeAspect="1"/>
          </p:cNvPicPr>
          <p:nvPr>
            <p:ph idx="1"/>
          </p:nvPr>
        </p:nvPicPr>
        <p:blipFill rotWithShape="1">
          <a:blip r:embed="rId2"/>
          <a:srcRect t="13360" b="35728"/>
          <a:stretch/>
        </p:blipFill>
        <p:spPr>
          <a:xfrm>
            <a:off x="179510" y="1417638"/>
            <a:ext cx="4529099" cy="2304256"/>
          </a:xfrm>
          <a:prstGeom prst="rect">
            <a:avLst/>
          </a:prstGeom>
        </p:spPr>
      </p:pic>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20</a:t>
            </a:fld>
            <a:endParaRPr lang="en-ZA"/>
          </a:p>
        </p:txBody>
      </p:sp>
      <p:sp>
        <p:nvSpPr>
          <p:cNvPr id="7" name="Rectangle 6"/>
          <p:cNvSpPr/>
          <p:nvPr/>
        </p:nvSpPr>
        <p:spPr>
          <a:xfrm>
            <a:off x="4708610" y="1455683"/>
            <a:ext cx="3978189" cy="5355312"/>
          </a:xfrm>
          <a:prstGeom prst="rect">
            <a:avLst/>
          </a:prstGeom>
        </p:spPr>
        <p:txBody>
          <a:bodyPr wrap="square">
            <a:spAutoFit/>
          </a:bodyPr>
          <a:lstStyle/>
          <a:p>
            <a:r>
              <a:rPr lang="en-US" dirty="0">
                <a:solidFill>
                  <a:srgbClr val="333333"/>
                </a:solidFill>
                <a:latin typeface="Franklin ITC Light"/>
              </a:rPr>
              <a:t>“HLB spread so widely and easily in Florida that some in the business liken it to a measles outbreak. In the past decade in the US, HLB caused an approximately 21% decrease in the fresh citrus fruit market and about a 72% decline in the production of oranges used for juice and other products (</a:t>
            </a:r>
            <a:r>
              <a:rPr lang="en-US" i="1" dirty="0">
                <a:solidFill>
                  <a:srgbClr val="333333"/>
                </a:solidFill>
                <a:latin typeface="Franklin ITC Light"/>
              </a:rPr>
              <a:t>Front. Plant Sci.</a:t>
            </a:r>
            <a:r>
              <a:rPr lang="en-US" dirty="0">
                <a:solidFill>
                  <a:srgbClr val="333333"/>
                </a:solidFill>
                <a:latin typeface="Franklin ITC Light"/>
              </a:rPr>
              <a:t> 2019, DOI: </a:t>
            </a:r>
            <a:r>
              <a:rPr lang="en-US" dirty="0">
                <a:solidFill>
                  <a:srgbClr val="1779BA"/>
                </a:solidFill>
                <a:latin typeface="Franklin ITC"/>
                <a:hlinkClick r:id="rId3" tooltip="Read the article here: DOI: 10.3389/fpls.2018.01976"/>
              </a:rPr>
              <a:t>10.3389/fpls.2018.01976</a:t>
            </a:r>
            <a:r>
              <a:rPr lang="en-US" dirty="0">
                <a:solidFill>
                  <a:srgbClr val="333333"/>
                </a:solidFill>
                <a:latin typeface="Franklin ITC Light"/>
              </a:rPr>
              <a:t>).</a:t>
            </a:r>
          </a:p>
          <a:p>
            <a:r>
              <a:rPr lang="en-US" dirty="0">
                <a:solidFill>
                  <a:srgbClr val="333333"/>
                </a:solidFill>
                <a:latin typeface="Franklin ITC Light"/>
              </a:rPr>
              <a:t>And HLB isn’t a problem in just the US. In China, where the disease originated, top-producing Jiangxi Province has lost 25% of its groves as of the end of 2018. In Brazil, the disease has eliminated 52.6 million sweet orange trees, a 31% reduction in area, since 2004, when HLB was first detected there.”</a:t>
            </a:r>
            <a:endParaRPr lang="en-US" b="0" i="0" dirty="0">
              <a:solidFill>
                <a:srgbClr val="333333"/>
              </a:solidFill>
              <a:effectLst/>
              <a:latin typeface="Franklin ITC Light"/>
            </a:endParaRPr>
          </a:p>
        </p:txBody>
      </p:sp>
      <p:sp>
        <p:nvSpPr>
          <p:cNvPr id="8" name="TextBox 7"/>
          <p:cNvSpPr txBox="1"/>
          <p:nvPr/>
        </p:nvSpPr>
        <p:spPr>
          <a:xfrm>
            <a:off x="179510" y="4293096"/>
            <a:ext cx="4378635" cy="1569660"/>
          </a:xfrm>
          <a:prstGeom prst="rect">
            <a:avLst/>
          </a:prstGeom>
          <a:solidFill>
            <a:schemeClr val="accent6">
              <a:lumMod val="20000"/>
              <a:lumOff val="80000"/>
            </a:schemeClr>
          </a:solidFill>
        </p:spPr>
        <p:txBody>
          <a:bodyPr wrap="square" rtlCol="0">
            <a:spAutoFit/>
          </a:bodyPr>
          <a:lstStyle/>
          <a:p>
            <a:r>
              <a:rPr lang="en-US" sz="2400" dirty="0"/>
              <a:t>Once plants are infected they must be removed as no cure exists and the plant cannot produce viable fruit</a:t>
            </a:r>
            <a:endParaRPr lang="en-ZA" sz="2400" dirty="0"/>
          </a:p>
        </p:txBody>
      </p:sp>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35496"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117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HLB</a:t>
            </a:r>
            <a:endParaRPr lang="en-ZA" dirty="0"/>
          </a:p>
        </p:txBody>
      </p:sp>
      <p:sp>
        <p:nvSpPr>
          <p:cNvPr id="3" name="Content Placeholder 2"/>
          <p:cNvSpPr>
            <a:spLocks noGrp="1"/>
          </p:cNvSpPr>
          <p:nvPr>
            <p:ph idx="1"/>
          </p:nvPr>
        </p:nvSpPr>
        <p:spPr>
          <a:xfrm>
            <a:off x="428181" y="1124744"/>
            <a:ext cx="4114800" cy="4525963"/>
          </a:xfrm>
        </p:spPr>
        <p:txBody>
          <a:bodyPr>
            <a:normAutofit fontScale="85000" lnSpcReduction="10000"/>
          </a:bodyPr>
          <a:lstStyle/>
          <a:p>
            <a:pPr marL="0" indent="0">
              <a:buNone/>
            </a:pPr>
            <a:r>
              <a:rPr lang="en-US" dirty="0"/>
              <a:t>Regulated in terms of R110 and a new regulation for the pathogen and vector R121</a:t>
            </a:r>
          </a:p>
          <a:p>
            <a:pPr marL="0" indent="0">
              <a:buNone/>
            </a:pPr>
            <a:r>
              <a:rPr lang="en-US" dirty="0"/>
              <a:t>HLB surveillance for early detection forms part of the Strategic Plan of the DALRRD</a:t>
            </a:r>
          </a:p>
          <a:p>
            <a:pPr marL="0" indent="0">
              <a:buNone/>
            </a:pPr>
            <a:r>
              <a:rPr lang="en-US" dirty="0"/>
              <a:t>Active steering committee to ensure preparedness, surveillance and response</a:t>
            </a:r>
            <a:endParaRPr lang="en-ZA"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21</a:t>
            </a:fld>
            <a:endParaRPr lang="en-ZA"/>
          </a:p>
        </p:txBody>
      </p:sp>
      <p:pic>
        <p:nvPicPr>
          <p:cNvPr id="3074" name="Picture 2" descr="https://www.pestnet.org/fact_sheets/assets/image/citrus_huanglongbing_greening_230/thumbs/late_stage_s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225" y="1037591"/>
            <a:ext cx="3601325" cy="28954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73155" y="3717821"/>
            <a:ext cx="787395" cy="246221"/>
          </a:xfrm>
          <a:prstGeom prst="rect">
            <a:avLst/>
          </a:prstGeom>
          <a:noFill/>
        </p:spPr>
        <p:txBody>
          <a:bodyPr wrap="none" rtlCol="0">
            <a:spAutoFit/>
          </a:bodyPr>
          <a:lstStyle/>
          <a:p>
            <a:r>
              <a:rPr lang="en-US" sz="1000" dirty="0"/>
              <a:t>Pestnet.org</a:t>
            </a:r>
            <a:endParaRPr lang="en-ZA" sz="1000" dirty="0"/>
          </a:p>
        </p:txBody>
      </p:sp>
    </p:spTree>
    <p:extLst>
      <p:ext uri="{BB962C8B-B14F-4D97-AF65-F5344CB8AC3E}">
        <p14:creationId xmlns:p14="http://schemas.microsoft.com/office/powerpoint/2010/main" val="499362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22</a:t>
            </a:fld>
            <a:endParaRPr lang="en-ZA"/>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19328"/>
          </a:xfrm>
          <a:prstGeom prst="rect">
            <a:avLst/>
          </a:prstGeom>
        </p:spPr>
      </p:pic>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35496" y="5743866"/>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42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TR4</a:t>
            </a:r>
            <a:endParaRPr lang="en-ZA" dirty="0"/>
          </a:p>
        </p:txBody>
      </p:sp>
      <p:pic>
        <p:nvPicPr>
          <p:cNvPr id="6" name="Content Placeholder 5"/>
          <p:cNvPicPr>
            <a:picLocks noGrp="1" noChangeAspect="1"/>
          </p:cNvPicPr>
          <p:nvPr>
            <p:ph idx="1"/>
          </p:nvPr>
        </p:nvPicPr>
        <p:blipFill rotWithShape="1">
          <a:blip r:embed="rId2"/>
          <a:srcRect l="15517" t="12727" r="15517" b="15677"/>
          <a:stretch/>
        </p:blipFill>
        <p:spPr>
          <a:xfrm>
            <a:off x="457199" y="1427478"/>
            <a:ext cx="3699343" cy="4161761"/>
          </a:xfrm>
          <a:prstGeom prst="rect">
            <a:avLst/>
          </a:prstGeom>
        </p:spPr>
      </p:pic>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23</a:t>
            </a:fld>
            <a:endParaRPr lang="en-ZA"/>
          </a:p>
        </p:txBody>
      </p:sp>
      <p:sp>
        <p:nvSpPr>
          <p:cNvPr id="7" name="TextBox 6"/>
          <p:cNvSpPr txBox="1"/>
          <p:nvPr/>
        </p:nvSpPr>
        <p:spPr>
          <a:xfrm>
            <a:off x="5004048" y="1427478"/>
            <a:ext cx="3960440" cy="3785652"/>
          </a:xfrm>
          <a:prstGeom prst="rect">
            <a:avLst/>
          </a:prstGeom>
          <a:noFill/>
        </p:spPr>
        <p:txBody>
          <a:bodyPr wrap="square" rtlCol="0">
            <a:spAutoFit/>
          </a:bodyPr>
          <a:lstStyle/>
          <a:p>
            <a:r>
              <a:rPr lang="en-US" sz="2400" dirty="0"/>
              <a:t>Soil borne</a:t>
            </a:r>
          </a:p>
          <a:p>
            <a:r>
              <a:rPr lang="en-US" sz="2400" dirty="0"/>
              <a:t>Spores in plant material, soil and water spread the disease </a:t>
            </a:r>
          </a:p>
          <a:p>
            <a:r>
              <a:rPr lang="en-US" sz="2400" dirty="0"/>
              <a:t>Most serious pest attacking popular Cavendish banana cultivars and there is no cure but to remove the whole plantation once infection is detected. </a:t>
            </a:r>
          </a:p>
          <a:p>
            <a:endParaRPr lang="en-ZA" sz="2400" dirty="0"/>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35496" y="5671858"/>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1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4" name="Footer Placeholder 3"/>
          <p:cNvSpPr>
            <a:spLocks noGrp="1"/>
          </p:cNvSpPr>
          <p:nvPr>
            <p:ph type="ftr" sz="quarter" idx="11"/>
          </p:nvPr>
        </p:nvSpPr>
        <p:spPr>
          <a:xfrm>
            <a:off x="3124200" y="6416243"/>
            <a:ext cx="2895600" cy="365125"/>
          </a:xfrm>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24</a:t>
            </a:fld>
            <a:endParaRPr lang="en-ZA"/>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237312"/>
          </a:xfrm>
          <a:prstGeom prst="rect">
            <a:avLst/>
          </a:prstGeom>
        </p:spPr>
      </p:pic>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0" y="5756638"/>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217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061271"/>
            <a:ext cx="4572000" cy="51799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Exotic fruit flies</a:t>
            </a:r>
            <a:endParaRPr lang="en-ZA" dirty="0"/>
          </a:p>
        </p:txBody>
      </p:sp>
      <p:sp>
        <p:nvSpPr>
          <p:cNvPr id="3" name="Content Placeholder 2"/>
          <p:cNvSpPr>
            <a:spLocks noGrp="1"/>
          </p:cNvSpPr>
          <p:nvPr>
            <p:ph idx="1"/>
          </p:nvPr>
        </p:nvSpPr>
        <p:spPr>
          <a:xfrm>
            <a:off x="457200" y="1061271"/>
            <a:ext cx="4258817" cy="4929411"/>
          </a:xfrm>
        </p:spPr>
        <p:txBody>
          <a:bodyPr>
            <a:normAutofit/>
          </a:bodyPr>
          <a:lstStyle/>
          <a:p>
            <a:pPr marL="0" indent="0">
              <a:buNone/>
            </a:pPr>
            <a:r>
              <a:rPr lang="en-US" sz="2400" dirty="0"/>
              <a:t>Large fruit host range</a:t>
            </a:r>
          </a:p>
          <a:p>
            <a:pPr marL="0" indent="0">
              <a:buNone/>
            </a:pPr>
            <a:r>
              <a:rPr lang="en-US" sz="2400" dirty="0"/>
              <a:t>Cause rotten fruit, thus </a:t>
            </a:r>
            <a:r>
              <a:rPr lang="en-US" sz="2400" b="1" dirty="0"/>
              <a:t>lower production </a:t>
            </a:r>
            <a:r>
              <a:rPr lang="en-US" sz="2400" dirty="0"/>
              <a:t>and </a:t>
            </a:r>
            <a:r>
              <a:rPr lang="en-US" sz="2400" b="1" dirty="0"/>
              <a:t>quality</a:t>
            </a:r>
          </a:p>
          <a:p>
            <a:pPr marL="0" indent="0">
              <a:buNone/>
            </a:pPr>
            <a:r>
              <a:rPr lang="en-US" sz="2400" dirty="0"/>
              <a:t>Serious threat to </a:t>
            </a:r>
            <a:r>
              <a:rPr lang="en-US" sz="2400" b="1" dirty="0"/>
              <a:t>market access </a:t>
            </a:r>
            <a:r>
              <a:rPr lang="en-US" sz="2400" dirty="0"/>
              <a:t>and the maintenance  of existing export markets</a:t>
            </a:r>
          </a:p>
          <a:p>
            <a:pPr marL="0" indent="0">
              <a:buNone/>
            </a:pPr>
            <a:r>
              <a:rPr lang="en-US" sz="2400" dirty="0"/>
              <a:t>Must be controlled to avoid  </a:t>
            </a:r>
            <a:r>
              <a:rPr lang="en-US" sz="2400" b="1" dirty="0"/>
              <a:t>damage of 60-100% and </a:t>
            </a:r>
            <a:r>
              <a:rPr lang="en-US" sz="2400" dirty="0"/>
              <a:t>export rejections and interceptions </a:t>
            </a:r>
            <a:endParaRPr lang="en-US" sz="2400" b="1" dirty="0"/>
          </a:p>
          <a:p>
            <a:pPr marL="0" indent="0">
              <a:buNone/>
            </a:pPr>
            <a:r>
              <a:rPr lang="en-US" sz="2400" dirty="0"/>
              <a:t>Exotic fruit fly surveillance forms part of the Strategic plan of the DALRRD</a:t>
            </a:r>
            <a:endParaRPr lang="en-ZA" sz="2400"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25</a:t>
            </a:fld>
            <a:endParaRPr lang="en-ZA" dirty="0"/>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35496"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40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bwMode="auto">
          <a:xfrm>
            <a:off x="616297" y="657701"/>
            <a:ext cx="7848962" cy="616297"/>
          </a:xfrm>
          <a:noFill/>
          <a:ln>
            <a:miter lim="800000"/>
            <a:headEnd/>
            <a:tailEnd/>
          </a:ln>
        </p:spPr>
        <p:txBody>
          <a:bodyPr vert="horz" wrap="square" numCol="1" compatLnSpc="1">
            <a:prstTxWarp prst="textNoShape">
              <a:avLst/>
            </a:prstTxWarp>
            <a:normAutofit fontScale="90000"/>
          </a:bodyPr>
          <a:lstStyle/>
          <a:p>
            <a:r>
              <a:rPr lang="en-US" dirty="0">
                <a:latin typeface="Arial" charset="0"/>
                <a:cs typeface="Arial" charset="0"/>
              </a:rPr>
              <a:t>What can be done?</a:t>
            </a:r>
            <a:endParaRPr lang="en-ZA" dirty="0">
              <a:latin typeface="Arial" charset="0"/>
              <a:cs typeface="Arial" charset="0"/>
            </a:endParaRPr>
          </a:p>
        </p:txBody>
      </p:sp>
      <p:sp>
        <p:nvSpPr>
          <p:cNvPr id="22533" name="Slide Number Placeholder 3"/>
          <p:cNvSpPr>
            <a:spLocks noGrp="1"/>
          </p:cNvSpPr>
          <p:nvPr>
            <p:ph type="sldNum" sz="quarter" idx="10"/>
          </p:nvPr>
        </p:nvSpPr>
        <p:spPr bwMode="auto">
          <a:noFill/>
          <a:ln>
            <a:miter lim="800000"/>
            <a:headEnd/>
            <a:tailEnd/>
          </a:ln>
        </p:spPr>
        <p:txBody>
          <a:bodyPr/>
          <a:lstStyle/>
          <a:p>
            <a:fld id="{CAD4189E-097F-43AE-84F5-31B072584818}" type="slidenum">
              <a:rPr lang="en-ZA" altLang="en-US"/>
              <a:pPr/>
              <a:t>26</a:t>
            </a:fld>
            <a:endParaRPr lang="en-ZA" altLang="en-US"/>
          </a:p>
        </p:txBody>
      </p:sp>
      <p:sp>
        <p:nvSpPr>
          <p:cNvPr id="4" name="TextBox 3"/>
          <p:cNvSpPr txBox="1"/>
          <p:nvPr/>
        </p:nvSpPr>
        <p:spPr>
          <a:xfrm>
            <a:off x="324312" y="4572010"/>
            <a:ext cx="2399376" cy="802912"/>
          </a:xfrm>
          <a:prstGeom prst="rect">
            <a:avLst/>
          </a:prstGeom>
          <a:noFill/>
        </p:spPr>
        <p:txBody>
          <a:bodyPr wrap="square" rtlCol="0">
            <a:spAutoFit/>
          </a:bodyPr>
          <a:lstStyle/>
          <a:p>
            <a:r>
              <a:rPr lang="en-ZA" sz="1539" dirty="0"/>
              <a:t>Please talk to each other</a:t>
            </a:r>
          </a:p>
          <a:p>
            <a:r>
              <a:rPr lang="en-ZA" sz="1539" dirty="0"/>
              <a:t>Any suspicion please talk to DALRRD- it’s the law (R110)</a:t>
            </a:r>
          </a:p>
        </p:txBody>
      </p:sp>
      <p:grpSp>
        <p:nvGrpSpPr>
          <p:cNvPr id="7" name="Group 6"/>
          <p:cNvGrpSpPr/>
          <p:nvPr/>
        </p:nvGrpSpPr>
        <p:grpSpPr>
          <a:xfrm>
            <a:off x="1677997" y="1520190"/>
            <a:ext cx="5636606" cy="2700898"/>
            <a:chOff x="3186460" y="3564607"/>
            <a:chExt cx="6591697" cy="216024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460" y="5148311"/>
              <a:ext cx="2706504" cy="50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371" y="4997783"/>
              <a:ext cx="2774786" cy="72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684" y="3980105"/>
              <a:ext cx="2783036" cy="49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87919" y="3564607"/>
              <a:ext cx="1976602" cy="288730"/>
            </a:xfrm>
            <a:prstGeom prst="rect">
              <a:avLst/>
            </a:prstGeom>
            <a:noFill/>
            <a:ln w="38100">
              <a:solidFill>
                <a:srgbClr val="FF0000"/>
              </a:solidFill>
            </a:ln>
          </p:spPr>
          <p:txBody>
            <a:bodyPr wrap="none" rtlCol="0">
              <a:spAutoFit/>
            </a:bodyPr>
            <a:lstStyle/>
            <a:p>
              <a:r>
                <a:rPr lang="en-ZA" sz="1539" dirty="0"/>
                <a:t>Regional response </a:t>
              </a:r>
            </a:p>
          </p:txBody>
        </p:sp>
        <p:sp>
          <p:nvSpPr>
            <p:cNvPr id="6" name="TextBox 5"/>
            <p:cNvSpPr txBox="1"/>
            <p:nvPr/>
          </p:nvSpPr>
          <p:spPr>
            <a:xfrm>
              <a:off x="4194571" y="4500711"/>
              <a:ext cx="5583585" cy="450247"/>
            </a:xfrm>
            <a:prstGeom prst="rect">
              <a:avLst/>
            </a:prstGeom>
            <a:noFill/>
          </p:spPr>
          <p:txBody>
            <a:bodyPr wrap="square" rtlCol="0">
              <a:spAutoFit/>
            </a:bodyPr>
            <a:lstStyle/>
            <a:p>
              <a:r>
                <a:rPr lang="en-ZA" sz="1368" dirty="0"/>
                <a:t>                                 AU-</a:t>
              </a:r>
              <a:r>
                <a:rPr lang="en-ZA" sz="1368" dirty="0" err="1"/>
                <a:t>IAPSC</a:t>
              </a:r>
              <a:endParaRPr lang="en-ZA" sz="1368" dirty="0"/>
            </a:p>
            <a:p>
              <a:r>
                <a:rPr lang="en-ZA" sz="1368" dirty="0"/>
                <a:t>                Inter-African Phytosanitary Council</a:t>
              </a:r>
            </a:p>
          </p:txBody>
        </p:sp>
      </p:grpSp>
      <p:sp>
        <p:nvSpPr>
          <p:cNvPr id="8" name="Content Placeholder 7"/>
          <p:cNvSpPr>
            <a:spLocks noGrp="1"/>
          </p:cNvSpPr>
          <p:nvPr>
            <p:ph idx="1"/>
          </p:nvPr>
        </p:nvSpPr>
        <p:spPr>
          <a:xfrm>
            <a:off x="457200" y="1600201"/>
            <a:ext cx="8229600" cy="2382970"/>
          </a:xfrm>
        </p:spPr>
        <p:txBody>
          <a:bodyPr/>
          <a:lstStyle/>
          <a:p>
            <a:pPr marL="0" indent="0">
              <a:buNone/>
            </a:pPr>
            <a:r>
              <a:rPr lang="en-US" dirty="0"/>
              <a:t>Awareness</a:t>
            </a:r>
            <a:endParaRPr lang="en-ZA" dirty="0"/>
          </a:p>
        </p:txBody>
      </p:sp>
      <p:sp>
        <p:nvSpPr>
          <p:cNvPr id="9" name="TextBox 8"/>
          <p:cNvSpPr txBox="1"/>
          <p:nvPr/>
        </p:nvSpPr>
        <p:spPr>
          <a:xfrm>
            <a:off x="3868066" y="4619732"/>
            <a:ext cx="1705916" cy="369332"/>
          </a:xfrm>
          <a:prstGeom prst="rect">
            <a:avLst/>
          </a:prstGeom>
          <a:noFill/>
        </p:spPr>
        <p:txBody>
          <a:bodyPr wrap="none" rtlCol="0">
            <a:spAutoFit/>
          </a:bodyPr>
          <a:lstStyle/>
          <a:p>
            <a:r>
              <a:rPr lang="en-US" dirty="0"/>
              <a:t>Pest notification</a:t>
            </a:r>
            <a:endParaRPr lang="en-ZA" dirty="0"/>
          </a:p>
        </p:txBody>
      </p:sp>
      <p:pic>
        <p:nvPicPr>
          <p:cNvPr id="15" name="Picture 2" descr="C:\Users\JanHendrikV\Downloads\IYPH2020_Logo_Vertical__EN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099" y="3901072"/>
            <a:ext cx="2955459" cy="23042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36555" y="2107269"/>
            <a:ext cx="2356094" cy="369332"/>
          </a:xfrm>
          <a:prstGeom prst="rect">
            <a:avLst/>
          </a:prstGeom>
          <a:noFill/>
        </p:spPr>
        <p:txBody>
          <a:bodyPr wrap="none" rtlCol="0">
            <a:spAutoFit/>
          </a:bodyPr>
          <a:lstStyle/>
          <a:p>
            <a:r>
              <a:rPr lang="en-US" dirty="0"/>
              <a:t>WTO SPS STDF projects</a:t>
            </a:r>
            <a:endParaRPr lang="en-ZA" dirty="0"/>
          </a:p>
        </p:txBody>
      </p:sp>
      <p:sp>
        <p:nvSpPr>
          <p:cNvPr id="11" name="TextBox 10"/>
          <p:cNvSpPr txBox="1"/>
          <p:nvPr/>
        </p:nvSpPr>
        <p:spPr>
          <a:xfrm>
            <a:off x="4105474" y="5914710"/>
            <a:ext cx="3134384" cy="369332"/>
          </a:xfrm>
          <a:prstGeom prst="rect">
            <a:avLst/>
          </a:prstGeom>
          <a:noFill/>
        </p:spPr>
        <p:txBody>
          <a:bodyPr wrap="none" rtlCol="0">
            <a:spAutoFit/>
          </a:bodyPr>
          <a:lstStyle/>
          <a:p>
            <a:r>
              <a:rPr lang="en-US" dirty="0"/>
              <a:t>International pest alert systems</a:t>
            </a:r>
            <a:endParaRPr lang="en-ZA" dirty="0"/>
          </a:p>
        </p:txBody>
      </p:sp>
      <p:pic>
        <p:nvPicPr>
          <p:cNvPr id="18" name="Picture 1"/>
          <p:cNvPicPr>
            <a:picLocks noChangeAspect="1"/>
          </p:cNvPicPr>
          <p:nvPr/>
        </p:nvPicPr>
        <p:blipFill>
          <a:blip r:embed="rId6" cstate="print">
            <a:extLst>
              <a:ext uri="{28A0092B-C50C-407E-A947-70E740481C1C}">
                <a14:useLocalDpi xmlns:a14="http://schemas.microsoft.com/office/drawing/2010/main" val="0"/>
              </a:ext>
            </a:extLst>
          </a:blip>
          <a:srcRect t="24004" b="31992"/>
          <a:stretch>
            <a:fillRect/>
          </a:stretch>
        </p:blipFill>
        <p:spPr bwMode="auto">
          <a:xfrm>
            <a:off x="35496" y="5733256"/>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300548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016157" cy="4525963"/>
          </a:xfrm>
        </p:spPr>
        <p:txBody>
          <a:bodyPr/>
          <a:lstStyle/>
          <a:p>
            <a:endParaRPr lang="en-US" dirty="0"/>
          </a:p>
          <a:p>
            <a:endParaRPr lang="en-ZA"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27</a:t>
            </a:fld>
            <a:endParaRPr lang="en-ZA"/>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t="24004" b="31992"/>
          <a:stretch>
            <a:fillRect/>
          </a:stretch>
        </p:blipFill>
        <p:spPr bwMode="auto">
          <a:xfrm>
            <a:off x="35496"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lstStyle/>
          <a:p>
            <a:endParaRPr lang="en-ZA"/>
          </a:p>
        </p:txBody>
      </p:sp>
      <p:sp>
        <p:nvSpPr>
          <p:cNvPr id="8" name="Content Placeholder 2"/>
          <p:cNvSpPr txBox="1">
            <a:spLocks/>
          </p:cNvSpPr>
          <p:nvPr/>
        </p:nvSpPr>
        <p:spPr>
          <a:xfrm>
            <a:off x="102863" y="2076035"/>
            <a:ext cx="5249384" cy="12080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ZA" sz="2400" dirty="0"/>
              <a:t>Jan Hendrik Venter</a:t>
            </a:r>
          </a:p>
          <a:p>
            <a:pPr marL="0" indent="0">
              <a:buNone/>
              <a:defRPr/>
            </a:pPr>
            <a:r>
              <a:rPr lang="en-ZA" sz="2400" dirty="0">
                <a:hlinkClick r:id="rId3"/>
              </a:rPr>
              <a:t>janhendrikv@dalrrd.gov.za</a:t>
            </a:r>
            <a:endParaRPr lang="en-ZA" sz="2400" dirty="0"/>
          </a:p>
          <a:p>
            <a:pPr marL="0" indent="0">
              <a:buNone/>
              <a:defRPr/>
            </a:pPr>
            <a:r>
              <a:rPr lang="en-ZA" sz="2400" dirty="0"/>
              <a:t>+27123196384</a:t>
            </a:r>
          </a:p>
          <a:p>
            <a:pPr marL="0" indent="0">
              <a:buNone/>
              <a:defRPr/>
            </a:pPr>
            <a:endParaRPr lang="en-ZA" sz="2400" dirty="0"/>
          </a:p>
        </p:txBody>
      </p:sp>
      <p:pic>
        <p:nvPicPr>
          <p:cNvPr id="9" name="Picture 8"/>
          <p:cNvPicPr>
            <a:picLocks noChangeAspect="1"/>
          </p:cNvPicPr>
          <p:nvPr/>
        </p:nvPicPr>
        <p:blipFill>
          <a:blip r:embed="rId4"/>
          <a:stretch>
            <a:fillRect/>
          </a:stretch>
        </p:blipFill>
        <p:spPr>
          <a:xfrm>
            <a:off x="3468421" y="404664"/>
            <a:ext cx="4477513" cy="5970017"/>
          </a:xfrm>
          <a:prstGeom prst="ellipse">
            <a:avLst/>
          </a:prstGeom>
          <a:ln>
            <a:noFill/>
          </a:ln>
          <a:effectLst>
            <a:softEdge rad="112500"/>
          </a:effectLst>
        </p:spPr>
      </p:pic>
      <p:sp>
        <p:nvSpPr>
          <p:cNvPr id="10" name="TextBox 9"/>
          <p:cNvSpPr txBox="1"/>
          <p:nvPr/>
        </p:nvSpPr>
        <p:spPr>
          <a:xfrm>
            <a:off x="102863" y="5256171"/>
            <a:ext cx="4060599" cy="513346"/>
          </a:xfrm>
          <a:prstGeom prst="rect">
            <a:avLst/>
          </a:prstGeom>
          <a:noFill/>
        </p:spPr>
        <p:txBody>
          <a:bodyPr wrap="none" rtlCol="0">
            <a:spAutoFit/>
          </a:bodyPr>
          <a:lstStyle/>
          <a:p>
            <a:r>
              <a:rPr lang="en-ZA" sz="2736" dirty="0"/>
              <a:t>Pests don’t wait, they mate</a:t>
            </a:r>
          </a:p>
        </p:txBody>
      </p:sp>
    </p:spTree>
    <p:extLst>
      <p:ext uri="{BB962C8B-B14F-4D97-AF65-F5344CB8AC3E}">
        <p14:creationId xmlns:p14="http://schemas.microsoft.com/office/powerpoint/2010/main" val="401829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sp>
        <p:nvSpPr>
          <p:cNvPr id="4" name="Slide Number Placeholder 3"/>
          <p:cNvSpPr>
            <a:spLocks noGrp="1"/>
          </p:cNvSpPr>
          <p:nvPr>
            <p:ph type="sldNum" sz="quarter" idx="10"/>
          </p:nvPr>
        </p:nvSpPr>
        <p:spPr/>
        <p:txBody>
          <a:bodyPr/>
          <a:lstStyle/>
          <a:p>
            <a:fld id="{CAC365DC-4914-45CD-851D-9B1376EF2191}" type="slidenum">
              <a:rPr lang="en-ZA" altLang="en-US" smtClean="0"/>
              <a:pPr/>
              <a:t>3</a:t>
            </a:fld>
            <a:endParaRPr lang="en-ZA"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612" y="274638"/>
            <a:ext cx="8446868" cy="644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339454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82" y="188639"/>
            <a:ext cx="8846299" cy="60486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ZA" dirty="0"/>
              <a:t>#IYPH2020 #</a:t>
            </a:r>
            <a:r>
              <a:rPr lang="en-ZA" dirty="0" err="1"/>
              <a:t>PlantHealth</a:t>
            </a:r>
            <a:endParaRPr lang="en-ZA" dirty="0"/>
          </a:p>
        </p:txBody>
      </p:sp>
      <p:sp>
        <p:nvSpPr>
          <p:cNvPr id="5" name="Slide Number Placeholder 4"/>
          <p:cNvSpPr>
            <a:spLocks noGrp="1"/>
          </p:cNvSpPr>
          <p:nvPr>
            <p:ph type="sldNum" sz="quarter" idx="12"/>
          </p:nvPr>
        </p:nvSpPr>
        <p:spPr/>
        <p:txBody>
          <a:bodyPr/>
          <a:lstStyle/>
          <a:p>
            <a:fld id="{8D5E641F-AE48-4BC6-B744-87ACDA8A92E3}" type="slidenum">
              <a:rPr lang="en-ZA" smtClean="0"/>
              <a:t>4</a:t>
            </a:fld>
            <a:endParaRPr lang="en-ZA"/>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750" t="149" r="66625" b="67837"/>
          <a:stretch/>
        </p:blipFill>
        <p:spPr bwMode="auto">
          <a:xfrm>
            <a:off x="467544" y="332656"/>
            <a:ext cx="2308060" cy="4190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28" r="50155" b="67648"/>
          <a:stretch/>
        </p:blipFill>
        <p:spPr bwMode="auto">
          <a:xfrm>
            <a:off x="3698404" y="1485382"/>
            <a:ext cx="1797496" cy="347167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06" t="66800" r="50103"/>
          <a:stretch/>
        </p:blipFill>
        <p:spPr bwMode="auto">
          <a:xfrm>
            <a:off x="6723720" y="3003806"/>
            <a:ext cx="1792560" cy="3039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09" t="35525" r="67346" b="35434"/>
          <a:stretch/>
        </p:blipFill>
        <p:spPr bwMode="auto">
          <a:xfrm>
            <a:off x="6723720" y="549277"/>
            <a:ext cx="1792560" cy="258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a:stretch>
            <a:fillRect/>
          </a:stretch>
        </p:blipFill>
        <p:spPr>
          <a:xfrm>
            <a:off x="200692" y="332656"/>
            <a:ext cx="9009394" cy="5710749"/>
          </a:xfrm>
          <a:prstGeom prst="rect">
            <a:avLst/>
          </a:prstGeom>
        </p:spPr>
      </p:pic>
    </p:spTree>
    <p:extLst>
      <p:ext uri="{BB962C8B-B14F-4D97-AF65-F5344CB8AC3E}">
        <p14:creationId xmlns:p14="http://schemas.microsoft.com/office/powerpoint/2010/main" val="48266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5400000">
            <a:off x="1437590" y="534707"/>
            <a:ext cx="5982720" cy="662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ZA" dirty="0"/>
              <a:t>We live with pests and we will have to live with more pests </a:t>
            </a:r>
          </a:p>
        </p:txBody>
      </p:sp>
      <p:sp>
        <p:nvSpPr>
          <p:cNvPr id="3" name="Content Placeholder 2"/>
          <p:cNvSpPr>
            <a:spLocks noGrp="1"/>
          </p:cNvSpPr>
          <p:nvPr>
            <p:ph idx="1"/>
          </p:nvPr>
        </p:nvSpPr>
        <p:spPr>
          <a:xfrm>
            <a:off x="457200" y="1600200"/>
            <a:ext cx="3754760" cy="4525963"/>
          </a:xfrm>
        </p:spPr>
        <p:txBody>
          <a:bodyPr>
            <a:normAutofit fontScale="85000" lnSpcReduction="10000"/>
          </a:bodyPr>
          <a:lstStyle/>
          <a:p>
            <a:pPr marL="244345" indent="-244345">
              <a:buFont typeface="Wingdings" panose="05000000000000000000" pitchFamily="2" charset="2"/>
              <a:buChar char="§"/>
            </a:pPr>
            <a:r>
              <a:rPr lang="en-ZA" dirty="0"/>
              <a:t>1,300 known invasive pests pathogens cost over US$540 billion per year worldwide (2016)</a:t>
            </a:r>
          </a:p>
          <a:p>
            <a:pPr marL="244345" lvl="3" indent="-244345">
              <a:buFont typeface="Wingdings" pitchFamily="2" charset="2"/>
              <a:buChar char="§"/>
            </a:pPr>
            <a:r>
              <a:rPr lang="en-ZA" dirty="0"/>
              <a:t>The Centre for Agriculture and Biosciences International (</a:t>
            </a:r>
            <a:r>
              <a:rPr lang="en-ZA" dirty="0" err="1"/>
              <a:t>CABI</a:t>
            </a:r>
            <a:r>
              <a:rPr lang="en-ZA" dirty="0"/>
              <a:t>) Compendia full datasheets for 1,187 arthropod pests</a:t>
            </a:r>
          </a:p>
          <a:p>
            <a:pPr marL="0" indent="0"/>
            <a:endParaRPr lang="en-ZA" dirty="0"/>
          </a:p>
          <a:p>
            <a:pPr marL="703170" lvl="3" indent="-244345"/>
            <a:r>
              <a:rPr lang="en-ZA" i="1" dirty="0" err="1"/>
              <a:t>Spodoptera</a:t>
            </a:r>
            <a:r>
              <a:rPr lang="en-ZA" i="1" dirty="0"/>
              <a:t> </a:t>
            </a:r>
            <a:r>
              <a:rPr lang="en-ZA" i="1" dirty="0" err="1"/>
              <a:t>frugiperda</a:t>
            </a:r>
            <a:r>
              <a:rPr lang="en-ZA" i="1" dirty="0"/>
              <a:t> </a:t>
            </a:r>
            <a:r>
              <a:rPr lang="en-ZA" dirty="0"/>
              <a:t>(Fall Armyworm) is amongst the top 10 arthropod pests currently</a:t>
            </a:r>
          </a:p>
          <a:p>
            <a:pPr marL="244345" indent="-244345">
              <a:buFont typeface="Wingdings" panose="05000000000000000000" pitchFamily="2" charset="2"/>
              <a:buChar char="§"/>
            </a:pPr>
            <a:endParaRPr lang="en-ZA" dirty="0"/>
          </a:p>
          <a:p>
            <a:pPr marL="0" indent="0"/>
            <a:r>
              <a:rPr lang="en-ZA" sz="941" dirty="0">
                <a:hlinkClick r:id="rId3"/>
              </a:rPr>
              <a:t>https://stateoftheworldsplants.com/2017/plant-health.html</a:t>
            </a:r>
            <a:endParaRPr lang="en-ZA" sz="941" dirty="0"/>
          </a:p>
          <a:p>
            <a:pPr marL="0" indent="0"/>
            <a:endParaRPr lang="en-ZA" sz="941" dirty="0"/>
          </a:p>
        </p:txBody>
      </p:sp>
      <p:sp>
        <p:nvSpPr>
          <p:cNvPr id="4" name="Slide Number Placeholder 3"/>
          <p:cNvSpPr>
            <a:spLocks noGrp="1"/>
          </p:cNvSpPr>
          <p:nvPr>
            <p:ph type="sldNum" sz="quarter" idx="10"/>
          </p:nvPr>
        </p:nvSpPr>
        <p:spPr/>
        <p:txBody>
          <a:bodyPr/>
          <a:lstStyle/>
          <a:p>
            <a:fld id="{CAC365DC-4914-45CD-851D-9B1376EF2191}" type="slidenum">
              <a:rPr lang="en-ZA" altLang="en-US" smtClean="0"/>
              <a:pPr/>
              <a:t>5</a:t>
            </a:fld>
            <a:endParaRPr lang="en-ZA" altLang="en-US"/>
          </a:p>
        </p:txBody>
      </p:sp>
      <p:sp>
        <p:nvSpPr>
          <p:cNvPr id="5" name="TextBox 4"/>
          <p:cNvSpPr txBox="1"/>
          <p:nvPr/>
        </p:nvSpPr>
        <p:spPr>
          <a:xfrm>
            <a:off x="4211960" y="1844824"/>
            <a:ext cx="4680520" cy="1754326"/>
          </a:xfrm>
          <a:prstGeom prst="rect">
            <a:avLst/>
          </a:prstGeom>
          <a:noFill/>
        </p:spPr>
        <p:txBody>
          <a:bodyPr wrap="square" rtlCol="0">
            <a:spAutoFit/>
          </a:bodyPr>
          <a:lstStyle/>
          <a:p>
            <a:r>
              <a:rPr lang="en-US" dirty="0"/>
              <a:t>CABI has published </a:t>
            </a:r>
            <a:r>
              <a:rPr lang="en-US" i="1" dirty="0"/>
              <a:t>Descriptions of Fungi and Bacteria</a:t>
            </a:r>
            <a:r>
              <a:rPr lang="en-US" dirty="0"/>
              <a:t> since 1964. This includes diagnostic descriptions and background biological information on over 2100 species of fungi and bacteria, including many of the most economically important taxa.</a:t>
            </a:r>
            <a:endParaRPr lang="en-ZA" dirty="0"/>
          </a:p>
        </p:txBody>
      </p:sp>
      <p:sp>
        <p:nvSpPr>
          <p:cNvPr id="6" name="TextBox 5"/>
          <p:cNvSpPr txBox="1"/>
          <p:nvPr/>
        </p:nvSpPr>
        <p:spPr>
          <a:xfrm>
            <a:off x="4427984" y="3996636"/>
            <a:ext cx="3600400" cy="677108"/>
          </a:xfrm>
          <a:prstGeom prst="rect">
            <a:avLst/>
          </a:prstGeom>
          <a:noFill/>
        </p:spPr>
        <p:txBody>
          <a:bodyPr wrap="square" rtlCol="0">
            <a:spAutoFit/>
          </a:bodyPr>
          <a:lstStyle/>
          <a:p>
            <a:r>
              <a:rPr lang="en-US" dirty="0"/>
              <a:t>CABI’s book </a:t>
            </a:r>
            <a:r>
              <a:rPr lang="en-US" sz="2000" i="1" dirty="0"/>
              <a:t>“ Viruses of Plants”, </a:t>
            </a:r>
            <a:r>
              <a:rPr lang="en-US" dirty="0"/>
              <a:t>covers more than 900 plant  viruses.</a:t>
            </a:r>
            <a:endParaRPr lang="en-ZA" dirty="0"/>
          </a:p>
        </p:txBody>
      </p:sp>
      <p:pic>
        <p:nvPicPr>
          <p:cNvPr id="10"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19574" y="5529807"/>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38719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390709" y="535391"/>
            <a:ext cx="7848962" cy="616297"/>
          </a:xfrm>
        </p:spPr>
        <p:txBody>
          <a:bodyPr vert="horz" lIns="91440" tIns="45720" rIns="91440" bIns="45720" rtlCol="0" anchor="ctr">
            <a:normAutofit fontScale="90000"/>
          </a:bodyPr>
          <a:lstStyle/>
          <a:p>
            <a:r>
              <a:rPr lang="en-ZA" dirty="0"/>
              <a:t>Africa  is open for trade</a:t>
            </a:r>
          </a:p>
        </p:txBody>
      </p:sp>
      <p:sp>
        <p:nvSpPr>
          <p:cNvPr id="5123" name="Content Placeholder 2"/>
          <p:cNvSpPr>
            <a:spLocks noGrp="1"/>
          </p:cNvSpPr>
          <p:nvPr>
            <p:ph idx="1"/>
          </p:nvPr>
        </p:nvSpPr>
        <p:spPr bwMode="auto">
          <a:xfrm>
            <a:off x="3635896" y="1414517"/>
            <a:ext cx="4603775" cy="4967514"/>
          </a:xfrm>
          <a:noFill/>
        </p:spPr>
        <p:txBody>
          <a:bodyPr wrap="square" rtlCol="0">
            <a:spAutoFit/>
          </a:bodyPr>
          <a:lstStyle/>
          <a:p>
            <a:pPr marL="0" indent="0">
              <a:buNone/>
            </a:pPr>
            <a:r>
              <a:rPr lang="en-ZA" sz="2400" dirty="0"/>
              <a:t>Trade and travelling increased exponentially since 1994 not only for the RSA but also for neighbours and other land-lock countries </a:t>
            </a:r>
          </a:p>
          <a:p>
            <a:pPr marL="0" indent="0">
              <a:buNone/>
            </a:pPr>
            <a:endParaRPr lang="en-ZA" sz="2400" dirty="0"/>
          </a:p>
          <a:p>
            <a:pPr marL="0" indent="0">
              <a:buNone/>
            </a:pPr>
            <a:r>
              <a:rPr lang="en-ZA" sz="2400" dirty="0"/>
              <a:t>It provide more opportunities to trade and  to more countries</a:t>
            </a:r>
          </a:p>
          <a:p>
            <a:pPr marL="0" indent="0">
              <a:buNone/>
            </a:pPr>
            <a:endParaRPr lang="en-ZA" sz="2400" dirty="0"/>
          </a:p>
          <a:p>
            <a:pPr marL="0" indent="0">
              <a:buNone/>
            </a:pPr>
            <a:r>
              <a:rPr lang="en-ZA" sz="2400" dirty="0"/>
              <a:t>It also provided more opportunities for more pests to visit the region</a:t>
            </a:r>
          </a:p>
          <a:p>
            <a:pPr marL="0" indent="0">
              <a:buNone/>
            </a:pPr>
            <a:r>
              <a:rPr lang="en-ZA" sz="2400" dirty="0"/>
              <a:t>Some decided to stay</a:t>
            </a:r>
          </a:p>
          <a:p>
            <a:pPr marL="0" indent="0">
              <a:buNone/>
            </a:pPr>
            <a:r>
              <a:rPr lang="en-ZA" sz="2400" b="1" dirty="0"/>
              <a:t>Some pests are on their way</a:t>
            </a:r>
          </a:p>
        </p:txBody>
      </p:sp>
      <p:sp>
        <p:nvSpPr>
          <p:cNvPr id="5124" name="Slide Number Placeholder 3"/>
          <p:cNvSpPr>
            <a:spLocks noGrp="1"/>
          </p:cNvSpPr>
          <p:nvPr>
            <p:ph type="sldNum" sz="quarter" idx="4294967295"/>
          </p:nvPr>
        </p:nvSpPr>
        <p:spPr bwMode="auto">
          <a:xfrm>
            <a:off x="6588224" y="6382031"/>
            <a:ext cx="2133600" cy="365125"/>
          </a:xfrm>
          <a:noFill/>
          <a:ln>
            <a:miter lim="800000"/>
            <a:headEnd/>
            <a:tailEnd/>
          </a:ln>
        </p:spPr>
        <p:txBody>
          <a:bodyPr/>
          <a:lstStyle/>
          <a:p>
            <a:fld id="{E567761F-8D32-4FF4-A6AA-2282C2D9659E}" type="slidenum">
              <a:rPr lang="en-ZA" altLang="en-US"/>
              <a:pPr/>
              <a:t>6</a:t>
            </a:fld>
            <a:endParaRPr lang="en-ZA" altLang="en-US" dirty="0"/>
          </a:p>
        </p:txBody>
      </p:sp>
      <p:pic>
        <p:nvPicPr>
          <p:cNvPr id="3" name="Picture 2"/>
          <p:cNvPicPr>
            <a:picLocks noChangeAspect="1"/>
          </p:cNvPicPr>
          <p:nvPr/>
        </p:nvPicPr>
        <p:blipFill>
          <a:blip r:embed="rId3"/>
          <a:stretch>
            <a:fillRect/>
          </a:stretch>
        </p:blipFill>
        <p:spPr>
          <a:xfrm>
            <a:off x="201618" y="1219876"/>
            <a:ext cx="3230828" cy="4081332"/>
          </a:xfrm>
          <a:prstGeom prst="rect">
            <a:avLst/>
          </a:prstGeom>
        </p:spPr>
      </p:pic>
      <p:sp>
        <p:nvSpPr>
          <p:cNvPr id="4" name="TextBox 3"/>
          <p:cNvSpPr txBox="1"/>
          <p:nvPr/>
        </p:nvSpPr>
        <p:spPr>
          <a:xfrm>
            <a:off x="163719" y="5054987"/>
            <a:ext cx="1896673" cy="246221"/>
          </a:xfrm>
          <a:prstGeom prst="rect">
            <a:avLst/>
          </a:prstGeom>
          <a:noFill/>
        </p:spPr>
        <p:txBody>
          <a:bodyPr wrap="none" rtlCol="0">
            <a:spAutoFit/>
          </a:bodyPr>
          <a:lstStyle/>
          <a:p>
            <a:r>
              <a:rPr lang="en-ZA" sz="1000" dirty="0"/>
              <a:t>African Development Bank ,2010</a:t>
            </a:r>
          </a:p>
        </p:txBody>
      </p:sp>
      <p:pic>
        <p:nvPicPr>
          <p:cNvPr id="10" name="Picture 1"/>
          <p:cNvPicPr>
            <a:picLocks noChangeAspect="1"/>
          </p:cNvPicPr>
          <p:nvPr/>
        </p:nvPicPr>
        <p:blipFill>
          <a:blip r:embed="rId4" cstate="print">
            <a:extLst>
              <a:ext uri="{28A0092B-C50C-407E-A947-70E740481C1C}">
                <a14:useLocalDpi xmlns:a14="http://schemas.microsoft.com/office/drawing/2010/main" val="0"/>
              </a:ext>
            </a:extLst>
          </a:blip>
          <a:srcRect t="24004" b="31992"/>
          <a:stretch>
            <a:fillRect/>
          </a:stretch>
        </p:blipFill>
        <p:spPr bwMode="auto">
          <a:xfrm>
            <a:off x="210715" y="5586679"/>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ZA"/>
              <a:t>#IYPH2020 #PlantHealth</a:t>
            </a:r>
          </a:p>
        </p:txBody>
      </p:sp>
    </p:spTree>
    <p:extLst>
      <p:ext uri="{BB962C8B-B14F-4D97-AF65-F5344CB8AC3E}">
        <p14:creationId xmlns:p14="http://schemas.microsoft.com/office/powerpoint/2010/main" val="250795668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969132" y="1370013"/>
            <a:ext cx="4509200" cy="47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we protecting?</a:t>
            </a:r>
            <a:endParaRPr lang="en-ZA" dirty="0"/>
          </a:p>
        </p:txBody>
      </p:sp>
      <p:sp>
        <p:nvSpPr>
          <p:cNvPr id="3" name="Content Placeholder 2"/>
          <p:cNvSpPr>
            <a:spLocks noGrp="1"/>
          </p:cNvSpPr>
          <p:nvPr>
            <p:ph idx="1"/>
          </p:nvPr>
        </p:nvSpPr>
        <p:spPr>
          <a:xfrm>
            <a:off x="457200" y="1600200"/>
            <a:ext cx="4978896" cy="4525963"/>
          </a:xfrm>
        </p:spPr>
        <p:txBody>
          <a:bodyPr>
            <a:normAutofit/>
          </a:bodyPr>
          <a:lstStyle/>
          <a:p>
            <a:r>
              <a:rPr lang="en-US" dirty="0"/>
              <a:t>Our food and food for the region (Food security) </a:t>
            </a:r>
          </a:p>
          <a:p>
            <a:r>
              <a:rPr lang="en-US" dirty="0"/>
              <a:t>Our ability to trade with food (reduce poverty and economic growth.</a:t>
            </a:r>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7</a:t>
            </a:fld>
            <a:endParaRPr lang="en-ZA"/>
          </a:p>
        </p:txBody>
      </p:sp>
      <p:sp>
        <p:nvSpPr>
          <p:cNvPr id="6" name="Rectangle 5"/>
          <p:cNvSpPr/>
          <p:nvPr/>
        </p:nvSpPr>
        <p:spPr>
          <a:xfrm>
            <a:off x="5936673" y="1425100"/>
            <a:ext cx="2724766" cy="2308324"/>
          </a:xfrm>
          <a:prstGeom prst="rect">
            <a:avLst/>
          </a:prstGeom>
        </p:spPr>
        <p:txBody>
          <a:bodyPr wrap="square">
            <a:spAutoFit/>
          </a:bodyPr>
          <a:lstStyle/>
          <a:p>
            <a:r>
              <a:rPr lang="en-US" dirty="0"/>
              <a:t>The value of primary agricultural production in South Africa was estimated at R286,4 billion in 2018</a:t>
            </a:r>
            <a:r>
              <a:rPr lang="en-ZA" dirty="0"/>
              <a:t>, while its contribution to the GDP was estimated at </a:t>
            </a:r>
            <a:r>
              <a:rPr lang="en-US" dirty="0"/>
              <a:t>R95,1 billion at prices in 2017 (DALRRD, 2020)</a:t>
            </a:r>
            <a:endParaRPr lang="en-ZA" dirty="0"/>
          </a:p>
        </p:txBody>
      </p:sp>
      <p:sp>
        <p:nvSpPr>
          <p:cNvPr id="7" name="TextBox 6"/>
          <p:cNvSpPr txBox="1"/>
          <p:nvPr/>
        </p:nvSpPr>
        <p:spPr>
          <a:xfrm>
            <a:off x="1259632" y="4371837"/>
            <a:ext cx="7200800" cy="1200329"/>
          </a:xfrm>
          <a:prstGeom prst="rect">
            <a:avLst/>
          </a:prstGeom>
          <a:noFill/>
        </p:spPr>
        <p:txBody>
          <a:bodyPr wrap="square" rtlCol="0">
            <a:spAutoFit/>
          </a:bodyPr>
          <a:lstStyle/>
          <a:p>
            <a:r>
              <a:rPr lang="en-US" dirty="0"/>
              <a:t>Value of five export products 2019:  </a:t>
            </a:r>
          </a:p>
          <a:p>
            <a:r>
              <a:rPr lang="en-US" dirty="0"/>
              <a:t>Citrus fruit (R19 627 million), grapes (R9 154 million), wine (R8 741 million), apples, pears and quinces (R7 711 million) and nuts (R5 945 million) (DALRRD, 2020). </a:t>
            </a:r>
            <a:endParaRPr lang="en-ZA" dirty="0"/>
          </a:p>
        </p:txBody>
      </p:sp>
      <p:pic>
        <p:nvPicPr>
          <p:cNvPr id="9"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116764" y="5657645"/>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85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PESTS</a:t>
            </a:r>
            <a:endParaRPr lang="en-ZA" dirty="0"/>
          </a:p>
        </p:txBody>
      </p:sp>
      <p:sp>
        <p:nvSpPr>
          <p:cNvPr id="3" name="Content Placeholder 2"/>
          <p:cNvSpPr>
            <a:spLocks noGrp="1"/>
          </p:cNvSpPr>
          <p:nvPr>
            <p:ph idx="1"/>
          </p:nvPr>
        </p:nvSpPr>
        <p:spPr>
          <a:xfrm>
            <a:off x="457200" y="1274660"/>
            <a:ext cx="5122912" cy="4164839"/>
          </a:xfrm>
        </p:spPr>
        <p:txBody>
          <a:bodyPr>
            <a:noAutofit/>
          </a:bodyPr>
          <a:lstStyle/>
          <a:p>
            <a:pPr marL="0" indent="0">
              <a:buNone/>
            </a:pPr>
            <a:r>
              <a:rPr lang="en-US" sz="2800" dirty="0"/>
              <a:t>The International Plant Protection Convention (IPPC) defines pests as: </a:t>
            </a:r>
          </a:p>
          <a:p>
            <a:pPr marL="0" indent="0">
              <a:buNone/>
            </a:pPr>
            <a:r>
              <a:rPr lang="en-US" sz="2800" dirty="0"/>
              <a:t>Any species, strain or biotype of plant, animal or pathogenic agent injurious to </a:t>
            </a:r>
            <a:r>
              <a:rPr lang="en-ZA" sz="2800" dirty="0"/>
              <a:t>plants or plant products</a:t>
            </a:r>
          </a:p>
          <a:p>
            <a:pPr marL="0" indent="0">
              <a:buNone/>
            </a:pPr>
            <a:r>
              <a:rPr lang="en-US" sz="2800" dirty="0"/>
              <a:t>In short: plant feeding insect mite or nematode, disease causing organism or, weed</a:t>
            </a:r>
            <a:endParaRPr lang="en-ZA" sz="2800" dirty="0"/>
          </a:p>
        </p:txBody>
      </p:sp>
      <p:sp>
        <p:nvSpPr>
          <p:cNvPr id="4" name="Footer Placeholder 3"/>
          <p:cNvSpPr>
            <a:spLocks noGrp="1"/>
          </p:cNvSpPr>
          <p:nvPr>
            <p:ph type="ftr" sz="quarter" idx="11"/>
          </p:nvPr>
        </p:nvSpPr>
        <p:spPr/>
        <p:txBody>
          <a:bodyPr/>
          <a:lstStyle/>
          <a:p>
            <a:r>
              <a:rPr lang="en-ZA"/>
              <a:t>#IYPH2020 #PlantHealth</a:t>
            </a:r>
          </a:p>
        </p:txBody>
      </p:sp>
      <p:sp>
        <p:nvSpPr>
          <p:cNvPr id="5" name="Slide Number Placeholder 4"/>
          <p:cNvSpPr>
            <a:spLocks noGrp="1"/>
          </p:cNvSpPr>
          <p:nvPr>
            <p:ph type="sldNum" sz="quarter" idx="12"/>
          </p:nvPr>
        </p:nvSpPr>
        <p:spPr/>
        <p:txBody>
          <a:bodyPr/>
          <a:lstStyle/>
          <a:p>
            <a:fld id="{8D5E641F-AE48-4BC6-B744-87ACDA8A92E3}" type="slidenum">
              <a:rPr lang="en-ZA" smtClean="0"/>
              <a:t>8</a:t>
            </a:fld>
            <a:endParaRPr lang="en-ZA"/>
          </a:p>
        </p:txBody>
      </p:sp>
      <p:pic>
        <p:nvPicPr>
          <p:cNvPr id="6" name="Picture 3" descr="C:\Users\JanHendrikV\Pictures\FAW pics\IMG_104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2799" r="8595"/>
          <a:stretch/>
        </p:blipFill>
        <p:spPr bwMode="auto">
          <a:xfrm>
            <a:off x="5580112" y="1129421"/>
            <a:ext cx="3573496" cy="50087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576927" y="5303443"/>
            <a:ext cx="1872208" cy="648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dirty="0">
                <a:solidFill>
                  <a:srgbClr val="000000"/>
                </a:solidFill>
              </a:rPr>
              <a:t>Photo: Desiree </a:t>
            </a:r>
            <a:r>
              <a:rPr lang="en-ZA" sz="1000" dirty="0" err="1">
                <a:solidFill>
                  <a:srgbClr val="000000"/>
                </a:solidFill>
              </a:rPr>
              <a:t>Heerden</a:t>
            </a:r>
            <a:r>
              <a:rPr lang="en-ZA" sz="1000" dirty="0">
                <a:solidFill>
                  <a:srgbClr val="000000"/>
                </a:solidFill>
              </a:rPr>
              <a:t> </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116764" y="5815874"/>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178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980" y="2323044"/>
            <a:ext cx="5410820" cy="35219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QUARANTINE PEST</a:t>
            </a:r>
            <a:endParaRPr lang="en-ZA" dirty="0"/>
          </a:p>
        </p:txBody>
      </p:sp>
      <p:sp>
        <p:nvSpPr>
          <p:cNvPr id="3" name="Content Placeholder 2"/>
          <p:cNvSpPr>
            <a:spLocks noGrp="1"/>
          </p:cNvSpPr>
          <p:nvPr>
            <p:ph idx="1"/>
          </p:nvPr>
        </p:nvSpPr>
        <p:spPr>
          <a:xfrm>
            <a:off x="457200" y="1600200"/>
            <a:ext cx="4042792" cy="4525963"/>
          </a:xfrm>
        </p:spPr>
        <p:txBody>
          <a:bodyPr>
            <a:normAutofit/>
          </a:bodyPr>
          <a:lstStyle/>
          <a:p>
            <a:pPr marL="0" indent="0">
              <a:buNone/>
            </a:pPr>
            <a:r>
              <a:rPr lang="en-US" sz="2800" dirty="0"/>
              <a:t>A pest of potential economic importance to the area endangered thereby and not yet present there, or present but not widely distributed and being officially </a:t>
            </a:r>
            <a:r>
              <a:rPr lang="en-ZA" sz="2800" dirty="0"/>
              <a:t>controlled</a:t>
            </a:r>
          </a:p>
        </p:txBody>
      </p:sp>
      <p:sp>
        <p:nvSpPr>
          <p:cNvPr id="4" name="Footer Placeholder 3"/>
          <p:cNvSpPr>
            <a:spLocks noGrp="1"/>
          </p:cNvSpPr>
          <p:nvPr>
            <p:ph type="ftr" sz="quarter" idx="11"/>
          </p:nvPr>
        </p:nvSpPr>
        <p:spPr/>
        <p:txBody>
          <a:bodyPr/>
          <a:lstStyle/>
          <a:p>
            <a:r>
              <a:rPr lang="en-ZA"/>
              <a:t>#IYPH2020 #PlantHealth</a:t>
            </a:r>
            <a:endParaRPr lang="en-ZA" dirty="0"/>
          </a:p>
        </p:txBody>
      </p:sp>
      <p:sp>
        <p:nvSpPr>
          <p:cNvPr id="5" name="Slide Number Placeholder 4"/>
          <p:cNvSpPr>
            <a:spLocks noGrp="1"/>
          </p:cNvSpPr>
          <p:nvPr>
            <p:ph type="sldNum" sz="quarter" idx="12"/>
          </p:nvPr>
        </p:nvSpPr>
        <p:spPr/>
        <p:txBody>
          <a:bodyPr/>
          <a:lstStyle/>
          <a:p>
            <a:fld id="{8D5E641F-AE48-4BC6-B744-87ACDA8A92E3}" type="slidenum">
              <a:rPr lang="en-ZA" smtClean="0"/>
              <a:t>9</a:t>
            </a:fld>
            <a:endParaRPr lang="en-ZA"/>
          </a:p>
        </p:txBody>
      </p:sp>
      <p:sp>
        <p:nvSpPr>
          <p:cNvPr id="8" name="TextBox 7"/>
          <p:cNvSpPr txBox="1"/>
          <p:nvPr/>
        </p:nvSpPr>
        <p:spPr>
          <a:xfrm>
            <a:off x="5004048" y="1647825"/>
            <a:ext cx="3816424" cy="3046988"/>
          </a:xfrm>
          <a:prstGeom prst="rect">
            <a:avLst/>
          </a:prstGeom>
          <a:solidFill>
            <a:schemeClr val="accent6">
              <a:lumMod val="40000"/>
              <a:lumOff val="60000"/>
            </a:schemeClr>
          </a:solidFill>
        </p:spPr>
        <p:txBody>
          <a:bodyPr wrap="square" rtlCol="0">
            <a:spAutoFit/>
          </a:bodyPr>
          <a:lstStyle/>
          <a:p>
            <a:pPr algn="just"/>
            <a:r>
              <a:rPr lang="en-US" sz="2400" dirty="0"/>
              <a:t>Thus a pest (something which will harm plants and cause economic loss) which is not yet in a country or not yet established in some areas within a country or region and which is regulated through legislation</a:t>
            </a:r>
            <a:endParaRPr lang="en-ZA" sz="2400" dirty="0"/>
          </a:p>
        </p:txBody>
      </p:sp>
      <p:sp>
        <p:nvSpPr>
          <p:cNvPr id="10" name="TextBox 9"/>
          <p:cNvSpPr txBox="1"/>
          <p:nvPr/>
        </p:nvSpPr>
        <p:spPr>
          <a:xfrm>
            <a:off x="3973251" y="5877852"/>
            <a:ext cx="886781" cy="215444"/>
          </a:xfrm>
          <a:prstGeom prst="rect">
            <a:avLst/>
          </a:prstGeom>
          <a:noFill/>
        </p:spPr>
        <p:txBody>
          <a:bodyPr wrap="none" rtlCol="0">
            <a:spAutoFit/>
          </a:bodyPr>
          <a:lstStyle/>
          <a:p>
            <a:r>
              <a:rPr lang="en-ZA" sz="800" dirty="0"/>
              <a:t>Photo: JH Venter</a:t>
            </a:r>
          </a:p>
        </p:txBody>
      </p:sp>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t="24004" b="31992"/>
          <a:stretch>
            <a:fillRect/>
          </a:stretch>
        </p:blipFill>
        <p:spPr bwMode="auto">
          <a:xfrm>
            <a:off x="116764" y="5657645"/>
            <a:ext cx="3437861" cy="1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598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1305</TotalTime>
  <Words>1558</Words>
  <Application>Microsoft Office PowerPoint</Application>
  <PresentationFormat>On-screen Show (4:3)</PresentationFormat>
  <Paragraphs>191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Franklin ITC</vt:lpstr>
      <vt:lpstr>Franklin ITC Light</vt:lpstr>
      <vt:lpstr>Wingdings</vt:lpstr>
      <vt:lpstr>Office Theme</vt:lpstr>
      <vt:lpstr>Status of quarantine pests in South Africa and their impact on food security and agricultural trade </vt:lpstr>
      <vt:lpstr>PowerPoint Presentation</vt:lpstr>
      <vt:lpstr>PowerPoint Presentation</vt:lpstr>
      <vt:lpstr>PowerPoint Presentation</vt:lpstr>
      <vt:lpstr>We live with pests and we will have to live with more pests </vt:lpstr>
      <vt:lpstr>Africa  is open for trade</vt:lpstr>
      <vt:lpstr>What are we protecting?</vt:lpstr>
      <vt:lpstr>PESTS</vt:lpstr>
      <vt:lpstr>QUARANTINE PEST</vt:lpstr>
      <vt:lpstr>Some recent new pests in South Africa: </vt:lpstr>
      <vt:lpstr>Pests which invaded most of Africa within 10 years after detection</vt:lpstr>
      <vt:lpstr>Regulatory and policy documents </vt:lpstr>
      <vt:lpstr>Examples of quarantine pests already in South Africa</vt:lpstr>
      <vt:lpstr>FAW</vt:lpstr>
      <vt:lpstr>PowerPoint Presentation</vt:lpstr>
      <vt:lpstr>Oriental fruit fly</vt:lpstr>
      <vt:lpstr>BBTV</vt:lpstr>
      <vt:lpstr>PowerPoint Presentation</vt:lpstr>
      <vt:lpstr>Serious quarantine pests in the region but not in South Africa yet </vt:lpstr>
      <vt:lpstr>Citrus greening (HLB)</vt:lpstr>
      <vt:lpstr>HLB</vt:lpstr>
      <vt:lpstr>PowerPoint Presentation</vt:lpstr>
      <vt:lpstr>TR4</vt:lpstr>
      <vt:lpstr>PowerPoint Presentation</vt:lpstr>
      <vt:lpstr>Exotic fruit flies</vt:lpstr>
      <vt:lpstr>What can be done?</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JanHendrikV</dc:creator>
  <cp:lastModifiedBy>P K MPHAHLELA</cp:lastModifiedBy>
  <cp:revision>57</cp:revision>
  <dcterms:created xsi:type="dcterms:W3CDTF">2019-03-29T08:27:37Z</dcterms:created>
  <dcterms:modified xsi:type="dcterms:W3CDTF">2021-03-09T12:17:28Z</dcterms:modified>
</cp:coreProperties>
</file>